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7" r:id="rId5"/>
    <p:sldId id="258" r:id="rId6"/>
    <p:sldId id="269" r:id="rId7"/>
    <p:sldId id="270" r:id="rId8"/>
    <p:sldId id="271" r:id="rId9"/>
    <p:sldId id="272" r:id="rId10"/>
    <p:sldId id="266" r:id="rId11"/>
    <p:sldId id="277" r:id="rId12"/>
    <p:sldId id="278" r:id="rId13"/>
    <p:sldId id="288" r:id="rId14"/>
    <p:sldId id="289" r:id="rId15"/>
    <p:sldId id="279" r:id="rId16"/>
    <p:sldId id="280" r:id="rId17"/>
    <p:sldId id="281" r:id="rId18"/>
    <p:sldId id="282" r:id="rId19"/>
    <p:sldId id="283" r:id="rId20"/>
    <p:sldId id="284" r:id="rId21"/>
    <p:sldId id="287" r:id="rId22"/>
    <p:sldId id="286" r:id="rId23"/>
    <p:sldId id="285"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7949" autoAdjust="0"/>
  </p:normalViewPr>
  <p:slideViewPr>
    <p:cSldViewPr snapToGrid="0" showGuides="1">
      <p:cViewPr varScale="1">
        <p:scale>
          <a:sx n="86" d="100"/>
          <a:sy n="86" d="100"/>
        </p:scale>
        <p:origin x="60" y="51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12/18/2022</a:t>
            </a:fld>
            <a:endParaRPr lang="en-US" dirty="0"/>
          </a:p>
        </p:txBody>
      </p:sp>
      <p:sp>
        <p:nvSpPr>
          <p:cNvPr id="4" name="Footer Placeholder 3">
            <a:extLst>
              <a:ext uri="{FF2B5EF4-FFF2-40B4-BE49-F238E27FC236}">
                <a16:creationId xmlns:a16="http://schemas.microsoft.com/office/drawing/2014/main" xmlns=""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12/18/2022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xmlns=""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xmlns=""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xmlns=""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xmlns=""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xmlns=""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xmlns=""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xmlns=""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xmlns=""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xmlns=""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xmlns=""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xmlns=""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xmlns=""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xmlns=""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xmlns=""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xmlns=""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xmlns=""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xmlns=""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xmlns=""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xmlns=""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xmlns=""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xmlns=""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xmlns=""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xmlns=""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xmlns=""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xmlns=""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xmlns=""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xmlns=""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xmlns=""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xmlns=""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xmlns=""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xmlns=""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xmlns=""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xmlns=""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xmlns=""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xmlns=""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xmlns=""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xmlns=""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xmlns=""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xmlns=""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xmlns=""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xmlns=""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xmlns=""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xmlns=""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xmlns=""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xmlns=""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xmlns=""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xmlns=""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xmlns=""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xmlns=""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xmlns=""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xmlns=""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xmlns=""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xmlns=""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xmlns=""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xmlns=""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xmlns=""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xmlns=""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xmlns=""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xmlns=""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xmlns=""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xmlns=""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xmlns=""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xmlns=""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xmlns=""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xmlns=""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xmlns=""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xmlns=""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xmlns=""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xmlns=""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xmlns=""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xmlns=""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xmlns=""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xmlns=""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xmlns=""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xmlns=""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xmlns=""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xmlns=""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xmlns=""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xmlns=""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xmlns=""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xmlns=""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xmlns=""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xmlns=""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xmlns=""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xmlns=""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xmlns=""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xmlns=""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xmlns=""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xmlns=""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xmlns=""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xmlns=""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xmlns=""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xmlns=""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xmlns=""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xmlns=""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xmlns=""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xmlns=""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xmlns=""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xmlns=""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xmlns=""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xmlns=""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xmlns=""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xmlns=""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xmlns=""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xmlns=""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xmlns=""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xmlns=""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xmlns=""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12/18/2022</a:t>
            </a:fld>
            <a:endParaRPr lang="en-US" noProof="0" dirty="0"/>
          </a:p>
        </p:txBody>
      </p:sp>
      <p:sp>
        <p:nvSpPr>
          <p:cNvPr id="5" name="Footer Placeholder 4">
            <a:extLst>
              <a:ext uri="{FF2B5EF4-FFF2-40B4-BE49-F238E27FC236}">
                <a16:creationId xmlns:a16="http://schemas.microsoft.com/office/drawing/2014/main" xmlns=""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xmlns=""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umitg.com/assets/n-puzzle.pdf"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link.springer.com/chapter/10.1007/978-981-15-0035-0_40"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Graph_(data_structure)" TargetMode="External"/><Relationship Id="rId7" Type="http://schemas.openxmlformats.org/officeDocument/2006/relationships/hyperlink" Target="https://en.wikipedia.org/wiki/Priority_queue" TargetMode="External"/><Relationship Id="rId2" Type="http://schemas.openxmlformats.org/officeDocument/2006/relationships/hyperlink" Target="https://en.wikipedia.org/wiki/Search_algorithm" TargetMode="External"/><Relationship Id="rId1" Type="http://schemas.openxmlformats.org/officeDocument/2006/relationships/slideLayout" Target="../slideLayouts/slideLayout8.xml"/><Relationship Id="rId6" Type="http://schemas.openxmlformats.org/officeDocument/2006/relationships/hyperlink" Target="https://en.wikipedia.org/wiki/Greedy_algorithm" TargetMode="External"/><Relationship Id="rId5" Type="http://schemas.openxmlformats.org/officeDocument/2006/relationships/hyperlink" Target="https://en.wikipedia.org/wiki/Heuristic_function" TargetMode="External"/><Relationship Id="rId4" Type="http://schemas.openxmlformats.org/officeDocument/2006/relationships/hyperlink" Target="https://en.wikipedia.org/wiki/Judea_Pear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B*" TargetMode="External"/><Relationship Id="rId2" Type="http://schemas.openxmlformats.org/officeDocument/2006/relationships/hyperlink" Target="https://en.wikipedia.org/wiki/A*_search_algorithm" TargetMode="External"/><Relationship Id="rId1" Type="http://schemas.openxmlformats.org/officeDocument/2006/relationships/slideLayout" Target="../slideLayouts/slideLayout8.xml"/><Relationship Id="rId4" Type="http://schemas.openxmlformats.org/officeDocument/2006/relationships/hyperlink" Target="https://en.wikipedia.org/wiki/Combinatorial_search"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fi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jfif"/><Relationship Id="rId5" Type="http://schemas.openxmlformats.org/officeDocument/2006/relationships/image" Target="../media/image14.jfif"/><Relationship Id="rId4" Type="http://schemas.openxmlformats.org/officeDocument/2006/relationships/image" Target="../media/image13.jfif"/></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jfif"/><Relationship Id="rId5" Type="http://schemas.openxmlformats.org/officeDocument/2006/relationships/image" Target="../media/image18.jfif"/><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abstract/document/4117006"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www.academia.edu/download/32636752/185.pdf"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pdfs.semanticscholar.org/0d26/9677cb337ff6f7647599600c077926113f67.pdf"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8EF7BD-FE81-4B20-8DC5-0B3EB736F9F8}"/>
              </a:ext>
            </a:extLst>
          </p:cNvPr>
          <p:cNvSpPr>
            <a:spLocks noGrp="1"/>
          </p:cNvSpPr>
          <p:nvPr>
            <p:ph type="ctrTitle"/>
          </p:nvPr>
        </p:nvSpPr>
        <p:spPr>
          <a:xfrm>
            <a:off x="6343650" y="2173288"/>
            <a:ext cx="4606290" cy="958532"/>
          </a:xfrm>
        </p:spPr>
        <p:txBody>
          <a:bodyPr/>
          <a:lstStyle/>
          <a:p>
            <a:r>
              <a:rPr lang="en-US" dirty="0"/>
              <a:t>N-puzzle</a:t>
            </a:r>
          </a:p>
        </p:txBody>
      </p:sp>
      <p:sp>
        <p:nvSpPr>
          <p:cNvPr id="3" name="Subtitle 2">
            <a:extLst>
              <a:ext uri="{FF2B5EF4-FFF2-40B4-BE49-F238E27FC236}">
                <a16:creationId xmlns:a16="http://schemas.microsoft.com/office/drawing/2014/main" xmlns="" id="{1AFF0EFE-C50F-44EB-8978-B97795477C9E}"/>
              </a:ext>
            </a:extLst>
          </p:cNvPr>
          <p:cNvSpPr>
            <a:spLocks noGrp="1"/>
          </p:cNvSpPr>
          <p:nvPr>
            <p:ph type="subTitle" idx="1"/>
          </p:nvPr>
        </p:nvSpPr>
        <p:spPr>
          <a:xfrm>
            <a:off x="6343650" y="3211831"/>
            <a:ext cx="5429250" cy="3646170"/>
          </a:xfrm>
        </p:spPr>
        <p:txBody>
          <a:bodyPr/>
          <a:lstStyle/>
          <a:p>
            <a:r>
              <a:rPr lang="en-US" dirty="0"/>
              <a:t>Heuristic search and the idea of a priority queue are both used in the best first search. This search algorithm follows a particular rule. The purpose is to take the shortest route possible from the starting point to the destination. When determining the shortest route in a network between a particular starting node and a goal node, the best First Search algorithm in artificial intelligence is utilized. As the distance from the starting node increases, the algorithm expands the graph nodes until it reaches the destination node. </a:t>
            </a:r>
          </a:p>
        </p:txBody>
      </p:sp>
      <p:pic>
        <p:nvPicPr>
          <p:cNvPr id="7" name="Picture Placeholder 6">
            <a:extLst>
              <a:ext uri="{FF2B5EF4-FFF2-40B4-BE49-F238E27FC236}">
                <a16:creationId xmlns:a16="http://schemas.microsoft.com/office/drawing/2014/main" xmlns="" id="{515E20F6-ADE3-41FF-EC8C-03D3FF037218}"/>
              </a:ext>
            </a:extLst>
          </p:cNvPr>
          <p:cNvPicPr>
            <a:picLocks noGrp="1" noChangeAspect="1"/>
          </p:cNvPicPr>
          <p:nvPr>
            <p:ph type="pic" sz="quarter" idx="10"/>
          </p:nvPr>
        </p:nvPicPr>
        <p:blipFill>
          <a:blip r:embed="rId3"/>
          <a:srcRect t="12500" b="12500"/>
          <a:stretch>
            <a:fillRect/>
          </a:stretch>
        </p:blipFill>
        <p:spPr>
          <a:xfrm>
            <a:off x="633174" y="711291"/>
            <a:ext cx="5305661" cy="5305661"/>
          </a:xfrm>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EF53E4-0C54-8006-1974-65073E525E6D}"/>
              </a:ext>
            </a:extLst>
          </p:cNvPr>
          <p:cNvSpPr>
            <a:spLocks noGrp="1"/>
          </p:cNvSpPr>
          <p:nvPr>
            <p:ph type="title"/>
          </p:nvPr>
        </p:nvSpPr>
        <p:spPr/>
        <p:txBody>
          <a:bodyPr/>
          <a:lstStyle/>
          <a:p>
            <a:r>
              <a:rPr lang="en-US" sz="32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There is a lot of paper in this task here is a few:</a:t>
            </a:r>
            <a:endParaRPr lang="en-US" dirty="0"/>
          </a:p>
        </p:txBody>
      </p:sp>
      <p:sp>
        <p:nvSpPr>
          <p:cNvPr id="3" name="Slide Number Placeholder 2">
            <a:extLst>
              <a:ext uri="{FF2B5EF4-FFF2-40B4-BE49-F238E27FC236}">
                <a16:creationId xmlns:a16="http://schemas.microsoft.com/office/drawing/2014/main" xmlns="" id="{70EC7A97-9DDD-1914-0805-64BEA60758B9}"/>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sp>
        <p:nvSpPr>
          <p:cNvPr id="5" name="TextBox 4">
            <a:extLst>
              <a:ext uri="{FF2B5EF4-FFF2-40B4-BE49-F238E27FC236}">
                <a16:creationId xmlns:a16="http://schemas.microsoft.com/office/drawing/2014/main" xmlns="" id="{8A2483C6-92A2-35ED-A219-1A15DB4B83A6}"/>
              </a:ext>
            </a:extLst>
          </p:cNvPr>
          <p:cNvSpPr txBox="1"/>
          <p:nvPr/>
        </p:nvSpPr>
        <p:spPr>
          <a:xfrm>
            <a:off x="595617" y="1459684"/>
            <a:ext cx="10461073" cy="3447098"/>
          </a:xfrm>
          <a:prstGeom prst="rect">
            <a:avLst/>
          </a:prstGeom>
          <a:noFill/>
        </p:spPr>
        <p:txBody>
          <a:bodyPr wrap="square">
            <a:spAutoFit/>
          </a:bodyPr>
          <a:lstStyle/>
          <a:p>
            <a:pPr marL="0" marR="0">
              <a:spcBef>
                <a:spcPts val="0"/>
              </a:spcBef>
              <a:spcAft>
                <a:spcPts val="0"/>
              </a:spcAft>
            </a:pPr>
            <a:r>
              <a:rPr lang="en-US" sz="2400" b="1" dirty="0">
                <a:effectLst/>
                <a:latin typeface="Calibri" panose="020F0502020204030204" pitchFamily="34" charset="0"/>
                <a:ea typeface="Calibri" panose="020F0502020204030204" pitchFamily="34" charset="0"/>
                <a:cs typeface="Arial" panose="020B0604020202020204" pitchFamily="34" charset="0"/>
              </a:rPr>
              <a:t>4)</a:t>
            </a:r>
            <a:r>
              <a:rPr lang="en-US" sz="1400" dirty="0">
                <a:effectLst/>
                <a:latin typeface="Calibri" panose="020F0502020204030204" pitchFamily="34" charset="0"/>
                <a:ea typeface="Calibri" panose="020F0502020204030204" pitchFamily="34" charset="0"/>
                <a:cs typeface="Arial" panose="020B0604020202020204" pitchFamily="34" charset="0"/>
              </a:rPr>
              <a:t> </a:t>
            </a:r>
            <a:r>
              <a:rPr lang="en-US" sz="2000" b="1" dirty="0">
                <a:solidFill>
                  <a:srgbClr val="C06030"/>
                </a:solidFill>
                <a:effectLst/>
                <a:latin typeface="Georgia" panose="02040502050405020303" pitchFamily="18" charset="0"/>
                <a:ea typeface="Calibri" panose="020F0502020204030204" pitchFamily="34" charset="0"/>
                <a:cs typeface="Arial" panose="020B0604020202020204" pitchFamily="34" charset="0"/>
              </a:rPr>
              <a:t>Evaluating Search Algorithms for Solving n-Puzzle: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solidFill>
                  <a:srgbClr val="C06030"/>
                </a:solidFill>
                <a:effectLst/>
                <a:latin typeface="Calibri" panose="020F0502020204030204" pitchFamily="34" charset="0"/>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Abstract: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Artificial game playing has gathered significant attention in past few decades. Several games are used to evaluate various algorithm. n-puzzle is a classical problem in computer science in evaluating search heuristics which is a central problem in artificial game playing and artificial intelligence in general. In this paper we formulate n-puzzle as an undirected graph problem and evaluate search algorithms with various heuristics. We find out relation between a random puzzle state and its time complexity and also provide evidence that finding a shortest path to an n-puzzle is an NP-Hard problem</a:t>
            </a:r>
            <a:r>
              <a:rPr lang="en-US" sz="1400" dirty="0">
                <a:effectLst/>
                <a:latin typeface="Arial" panose="020B0604020202020204" pitchFamily="34" charset="0"/>
                <a:ea typeface="Calibri" panose="020F0502020204030204" pitchFamily="34" charset="0"/>
                <a:cs typeface="Arial" panose="020B060402020202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spcBef>
                <a:spcPts val="0"/>
              </a:spcBef>
              <a:spcAft>
                <a:spcPts val="0"/>
              </a:spcAft>
              <a:buFont typeface="Symbol" panose="05050102010706020507" pitchFamily="18" charset="2"/>
              <a:buChar char=""/>
            </a:pPr>
            <a:r>
              <a:rPr lang="en-US" sz="1800" b="1" dirty="0">
                <a:gradFill>
                  <a:gsLst>
                    <a:gs pos="0">
                      <a:srgbClr val="006A96"/>
                    </a:gs>
                    <a:gs pos="50000">
                      <a:srgbClr val="009AD9"/>
                    </a:gs>
                    <a:gs pos="100000">
                      <a:srgbClr val="00B8FF"/>
                    </a:gs>
                  </a:gsLst>
                  <a:lin ang="18900000" scaled="0"/>
                </a:gradFill>
                <a:effectLst/>
                <a:latin typeface="Arial" panose="020B0604020202020204" pitchFamily="34" charset="0"/>
                <a:ea typeface="Times New Roman" panose="02020603050405020304" pitchFamily="18" charset="0"/>
                <a:cs typeface="Arial" panose="020B0604020202020204" pitchFamily="34" charset="0"/>
              </a:rPr>
              <a:t>URL:</a:t>
            </a:r>
            <a:r>
              <a:rPr lang="en-US" sz="14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1F4E79"/>
                </a:solidFill>
                <a:effectLst/>
                <a:latin typeface="Arial" panose="020B0604020202020204" pitchFamily="34" charset="0"/>
                <a:ea typeface="Times New Roman" panose="02020603050405020304" pitchFamily="18" charset="0"/>
                <a:cs typeface="Arial" panose="020B0604020202020204" pitchFamily="34" charset="0"/>
                <a:hlinkClick r:id="rId2"/>
              </a:rPr>
              <a:t>http://sumitg.com/assets/n-puzzle.pdf</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86143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A41694-7C61-CAC9-C9C5-BEF454562694}"/>
              </a:ext>
            </a:extLst>
          </p:cNvPr>
          <p:cNvSpPr>
            <a:spLocks noGrp="1"/>
          </p:cNvSpPr>
          <p:nvPr>
            <p:ph type="title"/>
          </p:nvPr>
        </p:nvSpPr>
        <p:spPr/>
        <p:txBody>
          <a:bodyPr/>
          <a:lstStyle/>
          <a:p>
            <a:r>
              <a:rPr lang="en-US" sz="32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There is a lot of paper in this task here is a few:</a:t>
            </a:r>
            <a:endParaRPr lang="en-US" dirty="0"/>
          </a:p>
        </p:txBody>
      </p:sp>
      <p:sp>
        <p:nvSpPr>
          <p:cNvPr id="3" name="Slide Number Placeholder 2">
            <a:extLst>
              <a:ext uri="{FF2B5EF4-FFF2-40B4-BE49-F238E27FC236}">
                <a16:creationId xmlns:a16="http://schemas.microsoft.com/office/drawing/2014/main" xmlns="" id="{DD4B059F-EE5A-85C7-212B-F53DC51E515E}"/>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sp>
        <p:nvSpPr>
          <p:cNvPr id="5" name="TextBox 4">
            <a:extLst>
              <a:ext uri="{FF2B5EF4-FFF2-40B4-BE49-F238E27FC236}">
                <a16:creationId xmlns:a16="http://schemas.microsoft.com/office/drawing/2014/main" xmlns="" id="{AFAD4222-EAFF-2882-4DC4-B708580C195E}"/>
              </a:ext>
            </a:extLst>
          </p:cNvPr>
          <p:cNvSpPr txBox="1"/>
          <p:nvPr/>
        </p:nvSpPr>
        <p:spPr>
          <a:xfrm>
            <a:off x="515938" y="1585518"/>
            <a:ext cx="10993757" cy="4739759"/>
          </a:xfrm>
          <a:prstGeom prst="rect">
            <a:avLst/>
          </a:prstGeom>
          <a:noFill/>
        </p:spPr>
        <p:txBody>
          <a:bodyPr wrap="square">
            <a:spAutoFit/>
          </a:bodyPr>
          <a:lstStyle/>
          <a:p>
            <a:pPr marL="0" marR="0">
              <a:spcBef>
                <a:spcPts val="0"/>
              </a:spcBef>
              <a:spcAft>
                <a:spcPts val="1200"/>
              </a:spcAft>
            </a:pPr>
            <a:r>
              <a:rPr lang="en-US" sz="24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5)</a:t>
            </a:r>
            <a:r>
              <a:rPr lang="en-US" sz="2000" b="1" kern="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 </a:t>
            </a:r>
            <a:r>
              <a:rPr lang="en-US" sz="2000" b="1" kern="0" dirty="0">
                <a:solidFill>
                  <a:srgbClr val="C06030"/>
                </a:solidFill>
                <a:effectLst/>
                <a:latin typeface="Georgia" panose="02040502050405020303" pitchFamily="18" charset="0"/>
                <a:ea typeface="Times New Roman" panose="02020603050405020304" pitchFamily="18" charset="0"/>
                <a:cs typeface="Times New Roman" panose="02020603050405020304" pitchFamily="18" charset="0"/>
              </a:rPr>
              <a:t>An N-Puzzle Solver Using Tissue P System with Evolutional Symport/Antiport Rules and Cell Division:</a:t>
            </a:r>
            <a:endParaRPr lang="en-US" sz="2000" b="1" kern="0" dirty="0">
              <a:solidFill>
                <a:srgbClr val="1F4E79"/>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p>
          <a:p>
            <a:pPr marL="0" marR="0">
              <a:spcBef>
                <a:spcPts val="0"/>
              </a:spcBef>
              <a:spcAft>
                <a:spcPts val="0"/>
              </a:spcAft>
            </a:pP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Abstract: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An N-puzzle is a sliding blocks game that takes place on a grid with tiles each numbered from 1 to N. Many strategies like branch and bound and iterative deepening are exist in the literature to find the solution of the puzzle. But, here, a different membrane computing algorithm also called P systems, motivated from the structure and working of the living cell has been used to obtain the solution. A variation of P system, called tissue P system with evolutional symport/antiport (TPSESA) rules, is used to solve the puzzle. It has been proved that the power of computation of TPSESA rules with membrane division is universal Turing computable. In this paper, a concept of dynamic membrane division is also considered so that it completely simulates the behavior of a living cell. On the basis of experiments performed on a sample of different instances, the proposed algorithm is very efficient and reliable. As far as the author is concerned, this is the first time, an N-Puzzle problem is solved using the framework of membrane computing.</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1800" b="1" dirty="0">
                <a:gradFill>
                  <a:gsLst>
                    <a:gs pos="0">
                      <a:srgbClr val="006A96"/>
                    </a:gs>
                    <a:gs pos="50000">
                      <a:srgbClr val="009AD9"/>
                    </a:gs>
                    <a:gs pos="100000">
                      <a:srgbClr val="00B8FF"/>
                    </a:gs>
                  </a:gsLst>
                  <a:lin ang="18900000" scaled="0"/>
                </a:gradFill>
                <a:effectLst/>
                <a:latin typeface="Arial" panose="020B0604020202020204" pitchFamily="34" charset="0"/>
                <a:ea typeface="Times New Roman" panose="02020603050405020304" pitchFamily="18" charset="0"/>
                <a:cs typeface="Arial" panose="020B0604020202020204" pitchFamily="34" charset="0"/>
              </a:rPr>
              <a:t>URL:</a:t>
            </a:r>
            <a:r>
              <a:rPr lang="en-US" sz="14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1F4E79"/>
                </a:solidFill>
                <a:effectLst/>
                <a:latin typeface="Arial" panose="020B0604020202020204" pitchFamily="34" charset="0"/>
                <a:ea typeface="Times New Roman" panose="02020603050405020304" pitchFamily="18" charset="0"/>
                <a:cs typeface="Arial" panose="020B0604020202020204" pitchFamily="34" charset="0"/>
                <a:hlinkClick r:id="rId2"/>
              </a:rPr>
              <a:t>https://link.springer.com/chapter/10.1007/978-981-15-0035-0_40</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7813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124E57-0D95-6415-0DEB-688CD8B1E850}"/>
              </a:ext>
            </a:extLst>
          </p:cNvPr>
          <p:cNvSpPr>
            <a:spLocks noGrp="1"/>
          </p:cNvSpPr>
          <p:nvPr>
            <p:ph type="title"/>
          </p:nvPr>
        </p:nvSpPr>
        <p:spPr/>
        <p:txBody>
          <a:bodyPr/>
          <a:lstStyle/>
          <a:p>
            <a:r>
              <a:rPr lang="en-US" sz="1800" u="sng" dirty="0">
                <a:solidFill>
                  <a:srgbClr val="7030A0"/>
                </a:solidFill>
                <a:effectLst/>
                <a:latin typeface="Congenial Black" panose="020B0604020202020204" pitchFamily="2" charset="0"/>
                <a:ea typeface="Times New Roman" panose="02020603050405020304" pitchFamily="18" charset="0"/>
                <a:cs typeface="Arial" panose="020B0604020202020204" pitchFamily="34" charset="0"/>
              </a:rPr>
              <a:t>Details of the algorithm(s)/approach(es) that will be used</a:t>
            </a:r>
            <a:r>
              <a:rPr lang="en-US" sz="1800" dirty="0">
                <a:effectLst/>
                <a:latin typeface="Calibri" panose="020F0502020204030204" pitchFamily="34" charset="0"/>
                <a:ea typeface="Times New Roman" panose="02020603050405020304" pitchFamily="18" charset="0"/>
                <a:cs typeface="Arial" panose="020B0604020202020204" pitchFamily="34" charset="0"/>
              </a:rPr>
              <a:t/>
            </a:r>
            <a:br>
              <a:rPr lang="en-US" sz="1800" dirty="0">
                <a:effectLst/>
                <a:latin typeface="Calibri" panose="020F0502020204030204" pitchFamily="34" charset="0"/>
                <a:ea typeface="Times New Roman" panose="02020603050405020304" pitchFamily="18" charset="0"/>
                <a:cs typeface="Arial" panose="020B0604020202020204" pitchFamily="34" charset="0"/>
              </a:rPr>
            </a:br>
            <a:endParaRPr lang="en-US" dirty="0"/>
          </a:p>
        </p:txBody>
      </p:sp>
      <p:sp>
        <p:nvSpPr>
          <p:cNvPr id="3" name="Slide Number Placeholder 2">
            <a:extLst>
              <a:ext uri="{FF2B5EF4-FFF2-40B4-BE49-F238E27FC236}">
                <a16:creationId xmlns:a16="http://schemas.microsoft.com/office/drawing/2014/main" xmlns="" id="{105D33DA-1A67-0B80-255C-97E0630BA865}"/>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5" name="TextBox 4">
            <a:extLst>
              <a:ext uri="{FF2B5EF4-FFF2-40B4-BE49-F238E27FC236}">
                <a16:creationId xmlns:a16="http://schemas.microsoft.com/office/drawing/2014/main" xmlns="" id="{B3E7F073-51D2-9399-D99C-11585DDA9CCA}"/>
              </a:ext>
            </a:extLst>
          </p:cNvPr>
          <p:cNvSpPr txBox="1"/>
          <p:nvPr/>
        </p:nvSpPr>
        <p:spPr>
          <a:xfrm>
            <a:off x="427838" y="1166957"/>
            <a:ext cx="11610363" cy="4188519"/>
          </a:xfrm>
          <a:prstGeom prst="rect">
            <a:avLst/>
          </a:prstGeom>
          <a:noFill/>
        </p:spPr>
        <p:txBody>
          <a:bodyPr wrap="square">
            <a:spAutoFit/>
          </a:bodyPr>
          <a:lstStyle/>
          <a:p>
            <a:pPr marL="0" marR="0" fontAlgn="base">
              <a:lnSpc>
                <a:spcPct val="107000"/>
              </a:lnSpc>
              <a:spcBef>
                <a:spcPts val="0"/>
              </a:spcBef>
              <a:spcAft>
                <a:spcPts val="1500"/>
              </a:spcAft>
            </a:pPr>
            <a:r>
              <a:rPr lang="en-US" sz="2400" b="1" dirty="0">
                <a:solidFill>
                  <a:srgbClr val="000000"/>
                </a:solidFill>
                <a:effectLst/>
                <a:latin typeface="Poppins" panose="020B0502040204020203" pitchFamily="2" charset="0"/>
                <a:ea typeface="Times New Roman" panose="02020603050405020304" pitchFamily="18" charset="0"/>
                <a:cs typeface="Arial" panose="020B0604020202020204" pitchFamily="34" charset="0"/>
              </a:rPr>
              <a:t>What is Best First Search?</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0" marR="0">
              <a:spcBef>
                <a:spcPts val="600"/>
              </a:spcBef>
              <a:spcAft>
                <a:spcPts val="600"/>
              </a:spcAft>
            </a:pPr>
            <a:r>
              <a:rPr lang="en-US" sz="1800" b="1" dirty="0">
                <a:solidFill>
                  <a:srgbClr val="202122"/>
                </a:solidFill>
                <a:effectLst/>
                <a:latin typeface="Arial" panose="020B0604020202020204" pitchFamily="34" charset="0"/>
                <a:ea typeface="Times New Roman" panose="02020603050405020304" pitchFamily="18" charset="0"/>
              </a:rPr>
              <a:t>Best-first search</a:t>
            </a:r>
            <a:r>
              <a:rPr lang="en-US" sz="1800" dirty="0">
                <a:solidFill>
                  <a:srgbClr val="202122"/>
                </a:solidFill>
                <a:effectLst/>
                <a:latin typeface="Arial" panose="020B0604020202020204" pitchFamily="34" charset="0"/>
                <a:ea typeface="Times New Roman" panose="02020603050405020304" pitchFamily="18" charset="0"/>
              </a:rPr>
              <a:t> is a class of </a:t>
            </a:r>
            <a:r>
              <a:rPr lang="en-US" sz="1800" u="sng" dirty="0">
                <a:solidFill>
                  <a:srgbClr val="0645AD"/>
                </a:solidFill>
                <a:effectLst/>
                <a:latin typeface="Arial" panose="020B0604020202020204" pitchFamily="34" charset="0"/>
                <a:ea typeface="Times New Roman" panose="02020603050405020304" pitchFamily="18" charset="0"/>
                <a:hlinkClick r:id="rId2" tooltip="Search algorithm"/>
              </a:rPr>
              <a:t>search algorithms</a:t>
            </a:r>
            <a:r>
              <a:rPr lang="en-US" sz="1800" dirty="0">
                <a:solidFill>
                  <a:srgbClr val="202122"/>
                </a:solidFill>
                <a:effectLst/>
                <a:latin typeface="Arial" panose="020B0604020202020204" pitchFamily="34" charset="0"/>
                <a:ea typeface="Times New Roman" panose="02020603050405020304" pitchFamily="18" charset="0"/>
              </a:rPr>
              <a:t>, which explore a </a:t>
            </a:r>
            <a:r>
              <a:rPr lang="en-US" sz="1800" u="sng" dirty="0">
                <a:solidFill>
                  <a:srgbClr val="0645AD"/>
                </a:solidFill>
                <a:effectLst/>
                <a:latin typeface="Arial" panose="020B0604020202020204" pitchFamily="34" charset="0"/>
                <a:ea typeface="Times New Roman" panose="02020603050405020304" pitchFamily="18" charset="0"/>
                <a:hlinkClick r:id="rId3" tooltip="Graph (data structure)"/>
              </a:rPr>
              <a:t>graph</a:t>
            </a:r>
            <a:r>
              <a:rPr lang="en-US" sz="1800" dirty="0">
                <a:solidFill>
                  <a:srgbClr val="202122"/>
                </a:solidFill>
                <a:effectLst/>
                <a:latin typeface="Arial" panose="020B0604020202020204" pitchFamily="34" charset="0"/>
                <a:ea typeface="Times New Roman" panose="02020603050405020304" pitchFamily="18" charset="0"/>
              </a:rPr>
              <a:t> by expanding the most promising node chosen according to a specified rule.</a:t>
            </a:r>
            <a:endParaRPr lang="en-US" sz="1600" dirty="0">
              <a:effectLst/>
              <a:latin typeface="Times New Roman" panose="02020603050405020304" pitchFamily="18" charset="0"/>
              <a:ea typeface="Times New Roman" panose="02020603050405020304" pitchFamily="18" charset="0"/>
            </a:endParaRPr>
          </a:p>
          <a:p>
            <a:pPr marL="0" marR="0">
              <a:spcBef>
                <a:spcPts val="600"/>
              </a:spcBef>
              <a:spcAft>
                <a:spcPts val="600"/>
              </a:spcAft>
            </a:pPr>
            <a:r>
              <a:rPr lang="en-US" sz="1800" u="sng" dirty="0">
                <a:solidFill>
                  <a:srgbClr val="0645AD"/>
                </a:solidFill>
                <a:effectLst/>
                <a:latin typeface="Arial" panose="020B0604020202020204" pitchFamily="34" charset="0"/>
                <a:ea typeface="Times New Roman" panose="02020603050405020304" pitchFamily="18" charset="0"/>
                <a:hlinkClick r:id="rId4" tooltip="Judea Pearl"/>
              </a:rPr>
              <a:t>Judea Pearl</a:t>
            </a:r>
            <a:r>
              <a:rPr lang="en-US" sz="1800" dirty="0">
                <a:solidFill>
                  <a:srgbClr val="202122"/>
                </a:solidFill>
                <a:effectLst/>
                <a:latin typeface="Arial" panose="020B0604020202020204" pitchFamily="34" charset="0"/>
                <a:ea typeface="Times New Roman" panose="02020603050405020304" pitchFamily="18" charset="0"/>
              </a:rPr>
              <a:t> described the best-first search as estimating the promise of node </a:t>
            </a:r>
            <a:r>
              <a:rPr lang="en-US" sz="1800" i="1" dirty="0">
                <a:solidFill>
                  <a:srgbClr val="202122"/>
                </a:solidFill>
                <a:effectLst/>
                <a:latin typeface="Arial" panose="020B0604020202020204" pitchFamily="34" charset="0"/>
                <a:ea typeface="Times New Roman" panose="02020603050405020304" pitchFamily="18" charset="0"/>
              </a:rPr>
              <a:t>n</a:t>
            </a:r>
            <a:r>
              <a:rPr lang="en-US" sz="1800" dirty="0">
                <a:solidFill>
                  <a:srgbClr val="202122"/>
                </a:solidFill>
                <a:effectLst/>
                <a:latin typeface="Arial" panose="020B0604020202020204" pitchFamily="34" charset="0"/>
                <a:ea typeface="Times New Roman" panose="02020603050405020304" pitchFamily="18" charset="0"/>
              </a:rPr>
              <a:t> by a "heuristic evaluation function {\display style f(n)} which, in general, may depend on the description of </a:t>
            </a:r>
            <a:r>
              <a:rPr lang="en-US" sz="1800" i="1" dirty="0">
                <a:solidFill>
                  <a:srgbClr val="202122"/>
                </a:solidFill>
                <a:effectLst/>
                <a:latin typeface="Arial" panose="020B0604020202020204" pitchFamily="34" charset="0"/>
                <a:ea typeface="Times New Roman" panose="02020603050405020304" pitchFamily="18" charset="0"/>
              </a:rPr>
              <a:t>n</a:t>
            </a:r>
            <a:r>
              <a:rPr lang="en-US" sz="1800" dirty="0">
                <a:solidFill>
                  <a:srgbClr val="202122"/>
                </a:solidFill>
                <a:effectLst/>
                <a:latin typeface="Arial" panose="020B0604020202020204" pitchFamily="34" charset="0"/>
                <a:ea typeface="Times New Roman" panose="02020603050405020304" pitchFamily="18" charset="0"/>
              </a:rPr>
              <a:t>, the description of the goal, the information gathered by the search up to that point, and most importantly, on any extra knowledge about the problem domain." </a:t>
            </a:r>
            <a:endParaRPr lang="en-US" sz="1600" dirty="0">
              <a:effectLst/>
              <a:latin typeface="Times New Roman" panose="02020603050405020304" pitchFamily="18" charset="0"/>
              <a:ea typeface="Times New Roman" panose="02020603050405020304" pitchFamily="18" charset="0"/>
            </a:endParaRPr>
          </a:p>
          <a:p>
            <a:pPr marL="0" marR="0">
              <a:spcBef>
                <a:spcPts val="600"/>
              </a:spcBef>
              <a:spcAft>
                <a:spcPts val="600"/>
              </a:spcAft>
            </a:pPr>
            <a:r>
              <a:rPr lang="en-US" sz="1800" dirty="0">
                <a:solidFill>
                  <a:srgbClr val="202122"/>
                </a:solidFill>
                <a:effectLst/>
                <a:latin typeface="Arial" panose="020B0604020202020204" pitchFamily="34" charset="0"/>
                <a:ea typeface="Times New Roman" panose="02020603050405020304" pitchFamily="18" charset="0"/>
              </a:rPr>
              <a:t>Some authors have used "best-first search" to refer specifically to a search with a </a:t>
            </a:r>
            <a:r>
              <a:rPr lang="en-US" sz="1800" u="sng" dirty="0">
                <a:solidFill>
                  <a:srgbClr val="0645AD"/>
                </a:solidFill>
                <a:effectLst/>
                <a:latin typeface="Arial" panose="020B0604020202020204" pitchFamily="34" charset="0"/>
                <a:ea typeface="Times New Roman" panose="02020603050405020304" pitchFamily="18" charset="0"/>
                <a:hlinkClick r:id="rId5" tooltip="Heuristic function"/>
              </a:rPr>
              <a:t>heuristic</a:t>
            </a:r>
            <a:r>
              <a:rPr lang="en-US" sz="1800" dirty="0">
                <a:solidFill>
                  <a:srgbClr val="202122"/>
                </a:solidFill>
                <a:effectLst/>
                <a:latin typeface="Arial" panose="020B0604020202020204" pitchFamily="34" charset="0"/>
                <a:ea typeface="Times New Roman" panose="02020603050405020304" pitchFamily="18" charset="0"/>
              </a:rPr>
              <a:t> that attempts to predict how close the end of a path is to a solution (or, goal), so that paths which are judged to be closer to a solution (or, goal) are extended first. This specific type of search is called </a:t>
            </a:r>
            <a:r>
              <a:rPr lang="en-US" sz="1800" i="1" u="sng" dirty="0">
                <a:solidFill>
                  <a:srgbClr val="0645AD"/>
                </a:solidFill>
                <a:effectLst/>
                <a:latin typeface="Arial" panose="020B0604020202020204" pitchFamily="34" charset="0"/>
                <a:ea typeface="Times New Roman" panose="02020603050405020304" pitchFamily="18" charset="0"/>
                <a:hlinkClick r:id="rId6" tooltip="Greedy algorithm"/>
              </a:rPr>
              <a:t>greedy</a:t>
            </a:r>
            <a:r>
              <a:rPr lang="en-US" sz="1800" i="1" dirty="0">
                <a:solidFill>
                  <a:srgbClr val="202122"/>
                </a:solidFill>
                <a:effectLst/>
                <a:latin typeface="Arial" panose="020B0604020202020204" pitchFamily="34" charset="0"/>
                <a:ea typeface="Times New Roman" panose="02020603050405020304" pitchFamily="18" charset="0"/>
              </a:rPr>
              <a:t> best-first search</a:t>
            </a:r>
            <a:r>
              <a:rPr lang="en-US" sz="1800" dirty="0">
                <a:solidFill>
                  <a:srgbClr val="202122"/>
                </a:solidFill>
                <a:effectLst/>
                <a:latin typeface="Arial" panose="020B0604020202020204" pitchFamily="34" charset="0"/>
                <a:ea typeface="Times New Roman" panose="02020603050405020304" pitchFamily="18" charset="0"/>
              </a:rPr>
              <a:t> or </a:t>
            </a:r>
            <a:r>
              <a:rPr lang="en-US" sz="1800" i="1" dirty="0">
                <a:solidFill>
                  <a:srgbClr val="202122"/>
                </a:solidFill>
                <a:effectLst/>
                <a:latin typeface="Arial" panose="020B0604020202020204" pitchFamily="34" charset="0"/>
                <a:ea typeface="Times New Roman" panose="02020603050405020304" pitchFamily="18" charset="0"/>
              </a:rPr>
              <a:t>pure heuristic search</a:t>
            </a:r>
            <a:r>
              <a:rPr lang="en-US" sz="1800" dirty="0">
                <a:solidFill>
                  <a:srgbClr val="202122"/>
                </a:solidFill>
                <a:effectLst/>
                <a:latin typeface="Arial" panose="020B0604020202020204" pitchFamily="34"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r>
              <a:rPr lang="en-US" sz="1800" dirty="0">
                <a:solidFill>
                  <a:srgbClr val="202122"/>
                </a:solidFill>
                <a:effectLst/>
                <a:latin typeface="Arial" panose="020B0604020202020204" pitchFamily="34" charset="0"/>
                <a:ea typeface="Times New Roman" panose="02020603050405020304" pitchFamily="18" charset="0"/>
              </a:rPr>
              <a:t>Efficient selection of the current best candidate for extension is typically implemented using a </a:t>
            </a:r>
            <a:r>
              <a:rPr lang="en-US" sz="1800" u="sng" dirty="0">
                <a:solidFill>
                  <a:srgbClr val="0645AD"/>
                </a:solidFill>
                <a:effectLst/>
                <a:latin typeface="Arial" panose="020B0604020202020204" pitchFamily="34" charset="0"/>
                <a:ea typeface="Times New Roman" panose="02020603050405020304" pitchFamily="18" charset="0"/>
                <a:cs typeface="Arial" panose="020B0604020202020204" pitchFamily="34" charset="0"/>
                <a:hlinkClick r:id="rId7" tooltip="Priority queue"/>
              </a:rPr>
              <a:t>priority queue</a:t>
            </a:r>
            <a:endParaRPr lang="en-US" sz="1800" u="sng" dirty="0">
              <a:solidFill>
                <a:srgbClr val="0645AD"/>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758355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C80C89-47F5-C1C5-6E95-746EA52665B2}"/>
              </a:ext>
            </a:extLst>
          </p:cNvPr>
          <p:cNvSpPr>
            <a:spLocks noGrp="1"/>
          </p:cNvSpPr>
          <p:nvPr>
            <p:ph type="title"/>
          </p:nvPr>
        </p:nvSpPr>
        <p:spPr/>
        <p:txBody>
          <a:bodyPr/>
          <a:lstStyle/>
          <a:p>
            <a:r>
              <a:rPr lang="en-US" sz="2400" u="sng" dirty="0">
                <a:solidFill>
                  <a:srgbClr val="7030A0"/>
                </a:solidFill>
                <a:effectLst/>
                <a:latin typeface="Congenial Black" panose="020B0604020202020204" pitchFamily="2" charset="0"/>
                <a:ea typeface="Times New Roman" panose="02020603050405020304" pitchFamily="18" charset="0"/>
                <a:cs typeface="Arial" panose="020B0604020202020204" pitchFamily="34" charset="0"/>
              </a:rPr>
              <a:t>Details of the algorithm(s)/approach(es) that will be used</a:t>
            </a:r>
            <a:r>
              <a:rPr lang="en-US" sz="3200" dirty="0">
                <a:effectLst/>
                <a:latin typeface="Calibri" panose="020F0502020204030204" pitchFamily="34" charset="0"/>
                <a:ea typeface="Times New Roman" panose="02020603050405020304" pitchFamily="18" charset="0"/>
                <a:cs typeface="Arial" panose="020B0604020202020204" pitchFamily="34" charset="0"/>
              </a:rPr>
              <a:t/>
            </a:r>
            <a:br>
              <a:rPr lang="en-US" sz="3200" dirty="0">
                <a:effectLst/>
                <a:latin typeface="Calibri" panose="020F0502020204030204" pitchFamily="34" charset="0"/>
                <a:ea typeface="Times New Roman" panose="02020603050405020304" pitchFamily="18" charset="0"/>
                <a:cs typeface="Arial" panose="020B0604020202020204" pitchFamily="34" charset="0"/>
              </a:rPr>
            </a:br>
            <a:endParaRPr lang="en-US" dirty="0"/>
          </a:p>
        </p:txBody>
      </p:sp>
      <p:sp>
        <p:nvSpPr>
          <p:cNvPr id="3" name="Slide Number Placeholder 2">
            <a:extLst>
              <a:ext uri="{FF2B5EF4-FFF2-40B4-BE49-F238E27FC236}">
                <a16:creationId xmlns:a16="http://schemas.microsoft.com/office/drawing/2014/main" xmlns="" id="{B024108D-16B7-1ED3-8B59-AE673BCA0BD7}"/>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5" name="TextBox 4">
            <a:extLst>
              <a:ext uri="{FF2B5EF4-FFF2-40B4-BE49-F238E27FC236}">
                <a16:creationId xmlns:a16="http://schemas.microsoft.com/office/drawing/2014/main" xmlns="" id="{62C82BD6-3852-782F-CC8E-268C2AABC4B1}"/>
              </a:ext>
            </a:extLst>
          </p:cNvPr>
          <p:cNvSpPr txBox="1"/>
          <p:nvPr/>
        </p:nvSpPr>
        <p:spPr>
          <a:xfrm>
            <a:off x="327172" y="1166957"/>
            <a:ext cx="9462780" cy="1631216"/>
          </a:xfrm>
          <a:prstGeom prst="rect">
            <a:avLst/>
          </a:prstGeom>
          <a:noFill/>
        </p:spPr>
        <p:txBody>
          <a:bodyPr wrap="square">
            <a:spAutoFit/>
          </a:bodyPr>
          <a:lstStyle/>
          <a:p>
            <a:pPr marL="0" marR="0">
              <a:spcBef>
                <a:spcPts val="600"/>
              </a:spcBef>
              <a:spcAft>
                <a:spcPts val="600"/>
              </a:spcAft>
            </a:pPr>
            <a:r>
              <a:rPr lang="en-US" sz="1800" b="1" u="sng" dirty="0">
                <a:solidFill>
                  <a:srgbClr val="FF0000"/>
                </a:solidFill>
                <a:effectLst/>
                <a:latin typeface="Arial" panose="020B0604020202020204" pitchFamily="34" charset="0"/>
                <a:ea typeface="Times New Roman" panose="02020603050405020304" pitchFamily="18" charset="0"/>
              </a:rPr>
              <a:t>NOTE</a:t>
            </a:r>
            <a:endParaRPr lang="en-US" sz="1600" dirty="0">
              <a:effectLst/>
              <a:latin typeface="Times New Roman" panose="02020603050405020304" pitchFamily="18" charset="0"/>
              <a:ea typeface="Times New Roman" panose="02020603050405020304" pitchFamily="18" charset="0"/>
            </a:endParaRPr>
          </a:p>
          <a:p>
            <a:pPr marL="0" marR="0">
              <a:spcBef>
                <a:spcPts val="600"/>
              </a:spcBef>
              <a:spcAft>
                <a:spcPts val="600"/>
              </a:spcAft>
            </a:pPr>
            <a:r>
              <a:rPr lang="en-US" sz="1800" dirty="0">
                <a:solidFill>
                  <a:srgbClr val="202122"/>
                </a:solidFill>
                <a:effectLst/>
                <a:latin typeface="Arial" panose="020B0604020202020204" pitchFamily="34" charset="0"/>
                <a:ea typeface="Times New Roman" panose="02020603050405020304" pitchFamily="18" charset="0"/>
              </a:rPr>
              <a:t>The </a:t>
            </a:r>
            <a:r>
              <a:rPr lang="en-US" sz="1800" u="sng" dirty="0">
                <a:solidFill>
                  <a:srgbClr val="0645AD"/>
                </a:solidFill>
                <a:effectLst/>
                <a:latin typeface="Arial" panose="020B0604020202020204" pitchFamily="34" charset="0"/>
                <a:ea typeface="Times New Roman" panose="02020603050405020304" pitchFamily="18" charset="0"/>
                <a:hlinkClick r:id="rId2" tooltip="A* search algorithm"/>
              </a:rPr>
              <a:t>A* search algorithm</a:t>
            </a:r>
            <a:r>
              <a:rPr lang="en-US" sz="1800" dirty="0">
                <a:solidFill>
                  <a:srgbClr val="202122"/>
                </a:solidFill>
                <a:effectLst/>
                <a:latin typeface="Arial" panose="020B0604020202020204" pitchFamily="34" charset="0"/>
                <a:ea typeface="Times New Roman" panose="02020603050405020304" pitchFamily="18" charset="0"/>
              </a:rPr>
              <a:t> is an example of a best-first search algorithm, as is </a:t>
            </a:r>
            <a:r>
              <a:rPr lang="en-US" sz="1800" u="sng" dirty="0">
                <a:solidFill>
                  <a:srgbClr val="0645AD"/>
                </a:solidFill>
                <a:effectLst/>
                <a:latin typeface="Arial" panose="020B0604020202020204" pitchFamily="34" charset="0"/>
                <a:ea typeface="Times New Roman" panose="02020603050405020304" pitchFamily="18" charset="0"/>
                <a:hlinkClick r:id="rId3" tooltip="B*"/>
              </a:rPr>
              <a:t>B*</a:t>
            </a:r>
            <a:r>
              <a:rPr lang="en-US" sz="1800" dirty="0">
                <a:solidFill>
                  <a:srgbClr val="202122"/>
                </a:solidFill>
                <a:effectLst/>
                <a:latin typeface="Arial" panose="020B0604020202020204" pitchFamily="34" charset="0"/>
                <a:ea typeface="Times New Roman" panose="02020603050405020304" pitchFamily="18" charset="0"/>
              </a:rPr>
              <a:t>. Best-first algorithms are often used for path finding in </a:t>
            </a:r>
            <a:r>
              <a:rPr lang="en-US" sz="1800" u="sng" dirty="0">
                <a:solidFill>
                  <a:srgbClr val="0645AD"/>
                </a:solidFill>
                <a:effectLst/>
                <a:latin typeface="Arial" panose="020B0604020202020204" pitchFamily="34" charset="0"/>
                <a:ea typeface="Times New Roman" panose="02020603050405020304" pitchFamily="18" charset="0"/>
                <a:hlinkClick r:id="rId4" tooltip="Combinatorial search"/>
              </a:rPr>
              <a:t>combinatorial search</a:t>
            </a:r>
            <a:r>
              <a:rPr lang="en-US" sz="1800" dirty="0">
                <a:solidFill>
                  <a:srgbClr val="202122"/>
                </a:solidFill>
                <a:effectLst/>
                <a:latin typeface="Arial" panose="020B0604020202020204" pitchFamily="34" charset="0"/>
                <a:ea typeface="Times New Roman" panose="02020603050405020304" pitchFamily="18" charset="0"/>
              </a:rPr>
              <a:t>. Neither A* nor B* is a greedy best-first search, as they incorporate the distance from the start in addition to estimated distances to the goal.</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49913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305F42-83DA-D96C-EAB3-A1F97DD78887}"/>
              </a:ext>
            </a:extLst>
          </p:cNvPr>
          <p:cNvSpPr>
            <a:spLocks noGrp="1"/>
          </p:cNvSpPr>
          <p:nvPr>
            <p:ph type="title"/>
          </p:nvPr>
        </p:nvSpPr>
        <p:spPr/>
        <p:txBody>
          <a:bodyPr/>
          <a:lstStyle/>
          <a:p>
            <a:r>
              <a:rPr lang="en-US" dirty="0"/>
              <a:t>Advantages and Disadvantages of Best First Search: </a:t>
            </a:r>
          </a:p>
        </p:txBody>
      </p:sp>
      <p:sp>
        <p:nvSpPr>
          <p:cNvPr id="3" name="Slide Number Placeholder 2">
            <a:extLst>
              <a:ext uri="{FF2B5EF4-FFF2-40B4-BE49-F238E27FC236}">
                <a16:creationId xmlns:a16="http://schemas.microsoft.com/office/drawing/2014/main" xmlns="" id="{C7ED782A-484B-781A-4FF9-B5CB78488F95}"/>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sp>
        <p:nvSpPr>
          <p:cNvPr id="5" name="TextBox 4">
            <a:extLst>
              <a:ext uri="{FF2B5EF4-FFF2-40B4-BE49-F238E27FC236}">
                <a16:creationId xmlns:a16="http://schemas.microsoft.com/office/drawing/2014/main" xmlns="" id="{1BE8560B-627D-E032-9680-8411B446747F}"/>
              </a:ext>
            </a:extLst>
          </p:cNvPr>
          <p:cNvSpPr txBox="1"/>
          <p:nvPr/>
        </p:nvSpPr>
        <p:spPr>
          <a:xfrm>
            <a:off x="184558" y="1496921"/>
            <a:ext cx="8154099" cy="3693319"/>
          </a:xfrm>
          <a:prstGeom prst="rect">
            <a:avLst/>
          </a:prstGeom>
          <a:noFill/>
        </p:spPr>
        <p:txBody>
          <a:bodyPr wrap="square">
            <a:spAutoFit/>
          </a:bodyPr>
          <a:lstStyle/>
          <a:p>
            <a:r>
              <a:rPr lang="en-US" dirty="0"/>
              <a:t>Advantages: </a:t>
            </a:r>
          </a:p>
          <a:p>
            <a:pPr marL="342900" indent="-342900">
              <a:buAutoNum type="arabicPeriod"/>
            </a:pPr>
            <a:r>
              <a:rPr lang="en-US" dirty="0"/>
              <a:t>Can switch between BFS and DFS, thus gaining the advantages of both.</a:t>
            </a:r>
          </a:p>
          <a:p>
            <a:pPr marL="342900" indent="-342900">
              <a:buAutoNum type="arabicPeriod"/>
            </a:pPr>
            <a:r>
              <a:rPr lang="en-US" dirty="0"/>
              <a:t> More efficient when compared to DFS. </a:t>
            </a:r>
          </a:p>
          <a:p>
            <a:pPr marL="342900" indent="-342900">
              <a:buAutoNum type="arabicPeriod"/>
            </a:pPr>
            <a:r>
              <a:rPr lang="en-US" dirty="0"/>
              <a:t>The solution will definitely found out by BFS If there is some solution. </a:t>
            </a:r>
          </a:p>
          <a:p>
            <a:pPr marL="342900" indent="-342900">
              <a:buAutoNum type="arabicPeriod"/>
            </a:pPr>
            <a:r>
              <a:rPr lang="en-US" dirty="0"/>
              <a:t>BFS will never get trapped in a blind alley, which means unwanted nodes.</a:t>
            </a:r>
          </a:p>
          <a:p>
            <a:pPr marL="342900" indent="-342900">
              <a:buAutoNum type="arabicPeriod"/>
            </a:pPr>
            <a:r>
              <a:rPr lang="en-US" dirty="0"/>
              <a:t>If there is more than one solution then it will find a solution with minimal steps.</a:t>
            </a:r>
          </a:p>
          <a:p>
            <a:pPr marL="342900" indent="-342900">
              <a:buAutoNum type="arabicPeriod"/>
            </a:pPr>
            <a:endParaRPr lang="en-US" dirty="0"/>
          </a:p>
          <a:p>
            <a:pPr marL="342900" indent="-342900">
              <a:buAutoNum type="arabicPeriod"/>
            </a:pPr>
            <a:endParaRPr lang="en-US" dirty="0"/>
          </a:p>
          <a:p>
            <a:r>
              <a:rPr lang="en-US" dirty="0"/>
              <a:t>Disadvantages:</a:t>
            </a:r>
          </a:p>
          <a:p>
            <a:r>
              <a:rPr lang="en-US" dirty="0"/>
              <a:t> 1.   Chances of getting stuck in a loop are higher. </a:t>
            </a:r>
          </a:p>
          <a:p>
            <a:r>
              <a:rPr lang="en-US" dirty="0"/>
              <a:t>2.   Memory Constraints As it stores all the nodes of the present level to go for the next level.</a:t>
            </a:r>
          </a:p>
          <a:p>
            <a:r>
              <a:rPr lang="en-US" dirty="0"/>
              <a:t>3.   If a solution is far away then it consumes time. </a:t>
            </a:r>
          </a:p>
        </p:txBody>
      </p:sp>
    </p:spTree>
    <p:extLst>
      <p:ext uri="{BB962C8B-B14F-4D97-AF65-F5344CB8AC3E}">
        <p14:creationId xmlns:p14="http://schemas.microsoft.com/office/powerpoint/2010/main" val="1623140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FF93AB-6A6F-804B-E981-A943EA3DE7DA}"/>
              </a:ext>
            </a:extLst>
          </p:cNvPr>
          <p:cNvSpPr>
            <a:spLocks noGrp="1"/>
          </p:cNvSpPr>
          <p:nvPr>
            <p:ph type="title"/>
          </p:nvPr>
        </p:nvSpPr>
        <p:spPr>
          <a:xfrm>
            <a:off x="515938" y="246621"/>
            <a:ext cx="11150600" cy="810392"/>
          </a:xfrm>
        </p:spPr>
        <p:txBody>
          <a:bodyPr/>
          <a:lstStyle/>
          <a:p>
            <a:r>
              <a:rPr lang="en-US" sz="1800" b="1" u="sng" kern="0" dirty="0">
                <a:solidFill>
                  <a:srgbClr val="202124"/>
                </a:solidFill>
                <a:effectLst/>
                <a:latin typeface="Congenial Black" panose="02000503040000020004" pitchFamily="2" charset="0"/>
                <a:ea typeface="Times New Roman" panose="02020603050405020304" pitchFamily="18" charset="0"/>
                <a:cs typeface="Times New Roman" panose="02020603050405020304" pitchFamily="18" charset="0"/>
              </a:rPr>
              <a:t>In the following this is </a:t>
            </a:r>
            <a:r>
              <a:rPr lang="en-US" sz="1800" b="1" u="sng" kern="0" dirty="0">
                <a:solidFill>
                  <a:srgbClr val="3399FF"/>
                </a:solidFill>
                <a:effectLst/>
                <a:latin typeface="Congenial Black" panose="02000503040000020004" pitchFamily="2" charset="0"/>
                <a:ea typeface="Times New Roman" panose="02020603050405020304" pitchFamily="18" charset="0"/>
                <a:cs typeface="Times New Roman" panose="02020603050405020304" pitchFamily="18" charset="0"/>
              </a:rPr>
              <a:t>flow chart</a:t>
            </a:r>
            <a:r>
              <a:rPr lang="en-US" sz="1800" b="1" u="sng" kern="0" dirty="0">
                <a:solidFill>
                  <a:srgbClr val="202124"/>
                </a:solidFill>
                <a:effectLst/>
                <a:latin typeface="Congenial Black" panose="02000503040000020004" pitchFamily="2" charset="0"/>
                <a:ea typeface="Times New Roman" panose="02020603050405020304" pitchFamily="18" charset="0"/>
                <a:cs typeface="Times New Roman" panose="02020603050405020304" pitchFamily="18" charset="0"/>
              </a:rPr>
              <a:t> of “</a:t>
            </a:r>
            <a:r>
              <a:rPr lang="en-US" sz="1800" b="1" kern="0" dirty="0">
                <a:solidFill>
                  <a:srgbClr val="FF3399"/>
                </a:solidFill>
                <a:effectLst/>
                <a:latin typeface="Georgia" panose="02040502050405020303" pitchFamily="18" charset="0"/>
                <a:ea typeface="Times New Roman" panose="02020603050405020304" pitchFamily="18" charset="0"/>
                <a:cs typeface="Times New Roman" panose="02020603050405020304" pitchFamily="18" charset="0"/>
              </a:rPr>
              <a:t>Best-first search</a:t>
            </a:r>
            <a:r>
              <a:rPr lang="en-US" sz="1800" b="1" u="sng" kern="0" dirty="0">
                <a:solidFill>
                  <a:srgbClr val="202124"/>
                </a:solidFill>
                <a:effectLst/>
                <a:latin typeface="Congenial Black" panose="02000503040000020004" pitchFamily="2" charset="0"/>
                <a:ea typeface="Times New Roman" panose="02020603050405020304" pitchFamily="18" charset="0"/>
                <a:cs typeface="Times New Roman" panose="02020603050405020304" pitchFamily="18" charset="0"/>
              </a:rPr>
              <a:t>”</a:t>
            </a:r>
            <a: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Slide Number Placeholder 2">
            <a:extLst>
              <a:ext uri="{FF2B5EF4-FFF2-40B4-BE49-F238E27FC236}">
                <a16:creationId xmlns:a16="http://schemas.microsoft.com/office/drawing/2014/main" xmlns="" id="{E627A82C-7BDB-AB04-1FB2-7D92382C5642}"/>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pic>
        <p:nvPicPr>
          <p:cNvPr id="4" name="Picture 3" descr="Diagram&#10;&#10;Description automatically generated">
            <a:extLst>
              <a:ext uri="{FF2B5EF4-FFF2-40B4-BE49-F238E27FC236}">
                <a16:creationId xmlns:a16="http://schemas.microsoft.com/office/drawing/2014/main" xmlns="" id="{5C965B32-0069-CE72-FB04-A63DAA6AF9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2906" y="822121"/>
            <a:ext cx="7097087" cy="5833780"/>
          </a:xfrm>
          <a:prstGeom prst="rect">
            <a:avLst/>
          </a:prstGeom>
          <a:noFill/>
          <a:ln>
            <a:noFill/>
          </a:ln>
        </p:spPr>
      </p:pic>
    </p:spTree>
    <p:extLst>
      <p:ext uri="{BB962C8B-B14F-4D97-AF65-F5344CB8AC3E}">
        <p14:creationId xmlns:p14="http://schemas.microsoft.com/office/powerpoint/2010/main" val="3295248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3ECEC8-97ED-9A63-C106-EB6F514CC8FA}"/>
              </a:ext>
            </a:extLst>
          </p:cNvPr>
          <p:cNvSpPr>
            <a:spLocks noGrp="1"/>
          </p:cNvSpPr>
          <p:nvPr>
            <p:ph type="title"/>
          </p:nvPr>
        </p:nvSpPr>
        <p:spPr>
          <a:xfrm>
            <a:off x="507556" y="214894"/>
            <a:ext cx="11150600" cy="920336"/>
          </a:xfrm>
        </p:spPr>
        <p:txBody>
          <a:bodyPr/>
          <a:lstStyle/>
          <a:p>
            <a:r>
              <a:rPr lang="en-US" sz="1800" u="sng" dirty="0">
                <a:solidFill>
                  <a:srgbClr val="FF3399"/>
                </a:solidFill>
                <a:effectLst/>
                <a:latin typeface="Calibri" panose="020F0502020204030204" pitchFamily="34" charset="0"/>
                <a:ea typeface="Times New Roman" panose="02020603050405020304" pitchFamily="18" charset="0"/>
                <a:cs typeface="Calibri" panose="020F0502020204030204" pitchFamily="34" charset="0"/>
              </a:rPr>
              <a:t>And here how the Algorithm </a:t>
            </a:r>
            <a:r>
              <a:rPr lang="en-US" sz="1800" u="sng" dirty="0">
                <a:solidFill>
                  <a:srgbClr val="00B0F0"/>
                </a:solidFill>
                <a:effectLst/>
                <a:latin typeface="Calibri" panose="020F0502020204030204" pitchFamily="34" charset="0"/>
                <a:ea typeface="Times New Roman" panose="02020603050405020304" pitchFamily="18" charset="0"/>
                <a:cs typeface="Calibri" panose="020F0502020204030204" pitchFamily="34" charset="0"/>
              </a:rPr>
              <a:t>apply</a:t>
            </a:r>
            <a:r>
              <a:rPr lang="en-US" sz="1800" u="sng" dirty="0">
                <a:solidFill>
                  <a:srgbClr val="FF3399"/>
                </a:solidFill>
                <a:effectLst/>
                <a:latin typeface="Calibri" panose="020F0502020204030204" pitchFamily="34" charset="0"/>
                <a:ea typeface="Times New Roman" panose="02020603050405020304" pitchFamily="18" charset="0"/>
                <a:cs typeface="Calibri" panose="020F0502020204030204" pitchFamily="34" charset="0"/>
              </a:rPr>
              <a:t>:</a:t>
            </a:r>
            <a:r>
              <a:rPr lang="en-US" sz="1800" dirty="0">
                <a:effectLst/>
                <a:latin typeface="Calibri" panose="020F0502020204030204" pitchFamily="34" charset="0"/>
                <a:ea typeface="Times New Roman" panose="02020603050405020304" pitchFamily="18" charset="0"/>
                <a:cs typeface="Arial" panose="020B0604020202020204" pitchFamily="34" charset="0"/>
              </a:rPr>
              <a:t/>
            </a:r>
            <a:br>
              <a:rPr lang="en-US" sz="1800" dirty="0">
                <a:effectLst/>
                <a:latin typeface="Calibri" panose="020F0502020204030204" pitchFamily="34" charset="0"/>
                <a:ea typeface="Times New Roman" panose="02020603050405020304" pitchFamily="18" charset="0"/>
                <a:cs typeface="Arial" panose="020B0604020202020204" pitchFamily="34" charset="0"/>
              </a:rPr>
            </a:br>
            <a:endParaRPr lang="en-US" dirty="0"/>
          </a:p>
        </p:txBody>
      </p:sp>
      <p:sp>
        <p:nvSpPr>
          <p:cNvPr id="3" name="Slide Number Placeholder 2">
            <a:extLst>
              <a:ext uri="{FF2B5EF4-FFF2-40B4-BE49-F238E27FC236}">
                <a16:creationId xmlns:a16="http://schemas.microsoft.com/office/drawing/2014/main" xmlns="" id="{11BA0223-D5B5-D483-95B1-A2DEC6939909}"/>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5" name="TextBox 4">
            <a:extLst>
              <a:ext uri="{FF2B5EF4-FFF2-40B4-BE49-F238E27FC236}">
                <a16:creationId xmlns:a16="http://schemas.microsoft.com/office/drawing/2014/main" xmlns="" id="{A21D7029-D7EA-3852-418B-4925E52EE39F}"/>
              </a:ext>
            </a:extLst>
          </p:cNvPr>
          <p:cNvSpPr txBox="1"/>
          <p:nvPr/>
        </p:nvSpPr>
        <p:spPr>
          <a:xfrm>
            <a:off x="578840" y="1216404"/>
            <a:ext cx="8795857" cy="3503075"/>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1-create a priority queue</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2-insert the initial state in the queue</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3-calculate heuristic distance for child states </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4-select the state with lowest heuristic distance</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5- if the state is the goal state</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solution is found;</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else</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repeat process 3 until the end </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848565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46B6EC-90DC-04EB-5450-3FD3B55E1CC2}"/>
              </a:ext>
            </a:extLst>
          </p:cNvPr>
          <p:cNvSpPr>
            <a:spLocks noGrp="1"/>
          </p:cNvSpPr>
          <p:nvPr>
            <p:ph type="title"/>
          </p:nvPr>
        </p:nvSpPr>
        <p:spPr>
          <a:xfrm>
            <a:off x="360326" y="198116"/>
            <a:ext cx="11150600" cy="684557"/>
          </a:xfrm>
        </p:spPr>
        <p:txBody>
          <a:bodyPr/>
          <a:lstStyle/>
          <a:p>
            <a:r>
              <a:rPr lang="en-US" sz="2400" dirty="0"/>
              <a:t>The block diagram for all heuristic function :</a:t>
            </a:r>
          </a:p>
        </p:txBody>
      </p:sp>
      <p:sp>
        <p:nvSpPr>
          <p:cNvPr id="3" name="Slide Number Placeholder 2">
            <a:extLst>
              <a:ext uri="{FF2B5EF4-FFF2-40B4-BE49-F238E27FC236}">
                <a16:creationId xmlns:a16="http://schemas.microsoft.com/office/drawing/2014/main" xmlns="" id="{CC5C0F54-94F1-0E47-BCA2-5C7DE3835633}"/>
              </a:ext>
            </a:extLst>
          </p:cNvPr>
          <p:cNvSpPr>
            <a:spLocks noGrp="1"/>
          </p:cNvSpPr>
          <p:nvPr>
            <p:ph type="sldNum" sz="quarter" idx="12"/>
          </p:nvPr>
        </p:nvSpPr>
        <p:spPr/>
        <p:txBody>
          <a:bodyPr/>
          <a:lstStyle/>
          <a:p>
            <a:fld id="{9EC71654-96A5-4280-94F3-931C61A9F92C}" type="slidenum">
              <a:rPr lang="en-US" noProof="0" smtClean="0"/>
              <a:pPr/>
              <a:t>17</a:t>
            </a:fld>
            <a:endParaRPr lang="en-US" noProof="0" dirty="0"/>
          </a:p>
        </p:txBody>
      </p:sp>
      <p:pic>
        <p:nvPicPr>
          <p:cNvPr id="10" name="Picture 9">
            <a:extLst>
              <a:ext uri="{FF2B5EF4-FFF2-40B4-BE49-F238E27FC236}">
                <a16:creationId xmlns:a16="http://schemas.microsoft.com/office/drawing/2014/main" xmlns="" id="{83639B21-0253-1A17-DCDD-8B406C59F58A}"/>
              </a:ext>
            </a:extLst>
          </p:cNvPr>
          <p:cNvPicPr>
            <a:picLocks noChangeAspect="1"/>
          </p:cNvPicPr>
          <p:nvPr/>
        </p:nvPicPr>
        <p:blipFill rotWithShape="1">
          <a:blip r:embed="rId2"/>
          <a:srcRect l="24977" t="13850" r="28922" b="1040"/>
          <a:stretch/>
        </p:blipFill>
        <p:spPr>
          <a:xfrm>
            <a:off x="2793533" y="882673"/>
            <a:ext cx="6157519" cy="5836909"/>
          </a:xfrm>
          <a:prstGeom prst="rect">
            <a:avLst/>
          </a:prstGeom>
        </p:spPr>
      </p:pic>
    </p:spTree>
    <p:extLst>
      <p:ext uri="{BB962C8B-B14F-4D97-AF65-F5344CB8AC3E}">
        <p14:creationId xmlns:p14="http://schemas.microsoft.com/office/powerpoint/2010/main" val="3724916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0A8115-C60F-0EA1-E819-2C13A53A3D22}"/>
              </a:ext>
            </a:extLst>
          </p:cNvPr>
          <p:cNvSpPr>
            <a:spLocks noGrp="1"/>
          </p:cNvSpPr>
          <p:nvPr>
            <p:ph type="title"/>
          </p:nvPr>
        </p:nvSpPr>
        <p:spPr>
          <a:xfrm>
            <a:off x="515938" y="0"/>
            <a:ext cx="11150600" cy="771787"/>
          </a:xfrm>
        </p:spPr>
        <p:txBody>
          <a:bodyPr/>
          <a:lstStyle/>
          <a:p>
            <a:r>
              <a:rPr lang="en-US" sz="3200" dirty="0"/>
              <a:t>The block diagram for all heuristic function :</a:t>
            </a:r>
            <a:endParaRPr lang="en-US" dirty="0"/>
          </a:p>
        </p:txBody>
      </p:sp>
      <p:sp>
        <p:nvSpPr>
          <p:cNvPr id="3" name="Slide Number Placeholder 2">
            <a:extLst>
              <a:ext uri="{FF2B5EF4-FFF2-40B4-BE49-F238E27FC236}">
                <a16:creationId xmlns:a16="http://schemas.microsoft.com/office/drawing/2014/main" xmlns="" id="{AA1BA907-C199-3E51-A606-8F7C72714062}"/>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pic>
        <p:nvPicPr>
          <p:cNvPr id="7" name="Picture 6">
            <a:extLst>
              <a:ext uri="{FF2B5EF4-FFF2-40B4-BE49-F238E27FC236}">
                <a16:creationId xmlns:a16="http://schemas.microsoft.com/office/drawing/2014/main" xmlns="" id="{B78F9CB8-76FD-3DCA-0A74-31B58C93A4D4}"/>
              </a:ext>
            </a:extLst>
          </p:cNvPr>
          <p:cNvPicPr>
            <a:picLocks noChangeAspect="1"/>
          </p:cNvPicPr>
          <p:nvPr/>
        </p:nvPicPr>
        <p:blipFill rotWithShape="1">
          <a:blip r:embed="rId2"/>
          <a:srcRect l="25115" t="13823" r="29335" b="1407"/>
          <a:stretch/>
        </p:blipFill>
        <p:spPr>
          <a:xfrm>
            <a:off x="2743200" y="947956"/>
            <a:ext cx="5872294" cy="5813571"/>
          </a:xfrm>
          <a:prstGeom prst="rect">
            <a:avLst/>
          </a:prstGeom>
        </p:spPr>
      </p:pic>
    </p:spTree>
    <p:extLst>
      <p:ext uri="{BB962C8B-B14F-4D97-AF65-F5344CB8AC3E}">
        <p14:creationId xmlns:p14="http://schemas.microsoft.com/office/powerpoint/2010/main" val="268846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BC55DD-CF04-73B4-8710-749B721D8AA6}"/>
              </a:ext>
            </a:extLst>
          </p:cNvPr>
          <p:cNvSpPr>
            <a:spLocks noGrp="1"/>
          </p:cNvSpPr>
          <p:nvPr>
            <p:ph type="title"/>
          </p:nvPr>
        </p:nvSpPr>
        <p:spPr>
          <a:xfrm>
            <a:off x="515938" y="246621"/>
            <a:ext cx="11150600" cy="793614"/>
          </a:xfrm>
        </p:spPr>
        <p:txBody>
          <a:bodyPr/>
          <a:lstStyle/>
          <a:p>
            <a:r>
              <a:rPr lang="en-US" dirty="0"/>
              <a:t>The block diagram of the system:</a:t>
            </a:r>
          </a:p>
        </p:txBody>
      </p:sp>
      <p:sp>
        <p:nvSpPr>
          <p:cNvPr id="3" name="Slide Number Placeholder 2">
            <a:extLst>
              <a:ext uri="{FF2B5EF4-FFF2-40B4-BE49-F238E27FC236}">
                <a16:creationId xmlns:a16="http://schemas.microsoft.com/office/drawing/2014/main" xmlns="" id="{898846A9-30CE-1AEF-8FAD-E8E720BCCCFB}"/>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pic>
        <p:nvPicPr>
          <p:cNvPr id="4" name="Picture 3">
            <a:extLst>
              <a:ext uri="{FF2B5EF4-FFF2-40B4-BE49-F238E27FC236}">
                <a16:creationId xmlns:a16="http://schemas.microsoft.com/office/drawing/2014/main" xmlns="" id="{30538FAF-A828-B715-823E-EA5E628B6083}"/>
              </a:ext>
            </a:extLst>
          </p:cNvPr>
          <p:cNvPicPr>
            <a:picLocks noChangeAspect="1"/>
          </p:cNvPicPr>
          <p:nvPr/>
        </p:nvPicPr>
        <p:blipFill rotWithShape="1">
          <a:blip r:embed="rId2"/>
          <a:srcRect l="24977" t="20832" r="29055" b="1323"/>
          <a:stretch/>
        </p:blipFill>
        <p:spPr>
          <a:xfrm>
            <a:off x="2236412" y="1367462"/>
            <a:ext cx="6605583" cy="5402454"/>
          </a:xfrm>
          <a:prstGeom prst="rect">
            <a:avLst/>
          </a:prstGeom>
        </p:spPr>
      </p:pic>
    </p:spTree>
    <p:extLst>
      <p:ext uri="{BB962C8B-B14F-4D97-AF65-F5344CB8AC3E}">
        <p14:creationId xmlns:p14="http://schemas.microsoft.com/office/powerpoint/2010/main" val="91208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AB08B8-3DB3-4637-AE23-B8DB96D9FCEC}"/>
              </a:ext>
            </a:extLst>
          </p:cNvPr>
          <p:cNvSpPr>
            <a:spLocks noGrp="1"/>
          </p:cNvSpPr>
          <p:nvPr>
            <p:ph type="ctrTitle"/>
          </p:nvPr>
        </p:nvSpPr>
        <p:spPr>
          <a:xfrm>
            <a:off x="5313872" y="146649"/>
            <a:ext cx="1613138" cy="425561"/>
          </a:xfrm>
        </p:spPr>
        <p:txBody>
          <a:bodyPr/>
          <a:lstStyle/>
          <a:p>
            <a:r>
              <a:rPr lang="en-US" sz="1600" dirty="0"/>
              <a:t>N-puzzle</a:t>
            </a:r>
          </a:p>
        </p:txBody>
      </p:sp>
      <p:sp>
        <p:nvSpPr>
          <p:cNvPr id="3" name="Subtitle 2">
            <a:extLst>
              <a:ext uri="{FF2B5EF4-FFF2-40B4-BE49-F238E27FC236}">
                <a16:creationId xmlns:a16="http://schemas.microsoft.com/office/drawing/2014/main" xmlns="" id="{2198AA37-E298-4CD8-9F0F-2123ACFD9653}"/>
              </a:ext>
            </a:extLst>
          </p:cNvPr>
          <p:cNvSpPr>
            <a:spLocks noGrp="1"/>
          </p:cNvSpPr>
          <p:nvPr>
            <p:ph type="subTitle" idx="1"/>
          </p:nvPr>
        </p:nvSpPr>
        <p:spPr>
          <a:xfrm>
            <a:off x="6304925" y="2130725"/>
            <a:ext cx="5305659" cy="4727275"/>
          </a:xfrm>
        </p:spPr>
        <p:txBody>
          <a:bodyPr/>
          <a:lstStyle/>
          <a:p>
            <a:r>
              <a:rPr lang="en-US" dirty="0"/>
              <a:t>N-Puzzle Solver (for sizes: 8, 15, and 24) using a Best-First Search algorithm </a:t>
            </a:r>
          </a:p>
          <a:p>
            <a:endParaRPr lang="en-US" dirty="0"/>
          </a:p>
          <a:p>
            <a:r>
              <a:rPr lang="en-US" dirty="0"/>
              <a:t>Team members:</a:t>
            </a:r>
          </a:p>
        </p:txBody>
      </p:sp>
      <p:pic>
        <p:nvPicPr>
          <p:cNvPr id="7" name="Picture Placeholder 6">
            <a:extLst>
              <a:ext uri="{FF2B5EF4-FFF2-40B4-BE49-F238E27FC236}">
                <a16:creationId xmlns:a16="http://schemas.microsoft.com/office/drawing/2014/main" xmlns="" id="{B69707DB-94D3-9838-7BE5-7BCAA5FA51C2}"/>
              </a:ext>
            </a:extLst>
          </p:cNvPr>
          <p:cNvPicPr>
            <a:picLocks noGrp="1" noChangeAspect="1"/>
          </p:cNvPicPr>
          <p:nvPr>
            <p:ph type="pic" sz="quarter" idx="10"/>
          </p:nvPr>
        </p:nvPicPr>
        <p:blipFill>
          <a:blip r:embed="rId3"/>
          <a:srcRect l="21875" r="21875"/>
          <a:stretch>
            <a:fillRect/>
          </a:stretch>
        </p:blipFill>
        <p:spPr>
          <a:xfrm>
            <a:off x="581416" y="572210"/>
            <a:ext cx="5305661" cy="5305661"/>
          </a:xfrm>
        </p:spPr>
      </p:pic>
      <p:graphicFrame>
        <p:nvGraphicFramePr>
          <p:cNvPr id="9" name="Table 10">
            <a:extLst>
              <a:ext uri="{FF2B5EF4-FFF2-40B4-BE49-F238E27FC236}">
                <a16:creationId xmlns:a16="http://schemas.microsoft.com/office/drawing/2014/main" xmlns="" id="{FB10A8C6-1ED5-32BC-7C25-28743782E9F2}"/>
              </a:ext>
            </a:extLst>
          </p:cNvPr>
          <p:cNvGraphicFramePr>
            <a:graphicFrameLocks noGrp="1"/>
          </p:cNvGraphicFramePr>
          <p:nvPr>
            <p:extLst>
              <p:ext uri="{D42A27DB-BD31-4B8C-83A1-F6EECF244321}">
                <p14:modId xmlns:p14="http://schemas.microsoft.com/office/powerpoint/2010/main" val="1918759712"/>
              </p:ext>
            </p:extLst>
          </p:nvPr>
        </p:nvGraphicFramePr>
        <p:xfrm>
          <a:off x="6304925" y="3429000"/>
          <a:ext cx="5305658" cy="3204712"/>
        </p:xfrm>
        <a:graphic>
          <a:graphicData uri="http://schemas.openxmlformats.org/drawingml/2006/table">
            <a:tbl>
              <a:tblPr firstRow="1" bandRow="1">
                <a:tableStyleId>{5C22544A-7EE6-4342-B048-85BDC9FD1C3A}</a:tableStyleId>
              </a:tblPr>
              <a:tblGrid>
                <a:gridCol w="2652829">
                  <a:extLst>
                    <a:ext uri="{9D8B030D-6E8A-4147-A177-3AD203B41FA5}">
                      <a16:colId xmlns:a16="http://schemas.microsoft.com/office/drawing/2014/main" xmlns="" val="2924275986"/>
                    </a:ext>
                  </a:extLst>
                </a:gridCol>
                <a:gridCol w="2652829">
                  <a:extLst>
                    <a:ext uri="{9D8B030D-6E8A-4147-A177-3AD203B41FA5}">
                      <a16:colId xmlns:a16="http://schemas.microsoft.com/office/drawing/2014/main" xmlns="" val="516685828"/>
                    </a:ext>
                  </a:extLst>
                </a:gridCol>
              </a:tblGrid>
              <a:tr h="400589">
                <a:tc>
                  <a:txBody>
                    <a:bodyPr/>
                    <a:lstStyle/>
                    <a:p>
                      <a:r>
                        <a:rPr lang="en-US" dirty="0"/>
                        <a:t>Name</a:t>
                      </a:r>
                    </a:p>
                  </a:txBody>
                  <a:tcPr/>
                </a:tc>
                <a:tc>
                  <a:txBody>
                    <a:bodyPr/>
                    <a:lstStyle/>
                    <a:p>
                      <a:r>
                        <a:rPr lang="en-US" dirty="0"/>
                        <a:t>ID</a:t>
                      </a:r>
                    </a:p>
                  </a:txBody>
                  <a:tcPr/>
                </a:tc>
                <a:extLst>
                  <a:ext uri="{0D108BD9-81ED-4DB2-BD59-A6C34878D82A}">
                    <a16:rowId xmlns:a16="http://schemas.microsoft.com/office/drawing/2014/main" xmlns="" val="491103581"/>
                  </a:ext>
                </a:extLst>
              </a:tr>
              <a:tr h="400589">
                <a:tc>
                  <a:txBody>
                    <a:bodyPr/>
                    <a:lstStyle/>
                    <a:p>
                      <a:r>
                        <a:rPr lang="en-US" dirty="0"/>
                        <a:t>Amin Mostafa Zakaria</a:t>
                      </a:r>
                    </a:p>
                  </a:txBody>
                  <a:tcPr/>
                </a:tc>
                <a:tc>
                  <a:txBody>
                    <a:bodyPr/>
                    <a:lstStyle/>
                    <a:p>
                      <a:r>
                        <a:rPr lang="en-US" dirty="0"/>
                        <a:t>202000165</a:t>
                      </a:r>
                    </a:p>
                  </a:txBody>
                  <a:tcPr/>
                </a:tc>
                <a:extLst>
                  <a:ext uri="{0D108BD9-81ED-4DB2-BD59-A6C34878D82A}">
                    <a16:rowId xmlns:a16="http://schemas.microsoft.com/office/drawing/2014/main" xmlns="" val="544311309"/>
                  </a:ext>
                </a:extLst>
              </a:tr>
              <a:tr h="400589">
                <a:tc>
                  <a:txBody>
                    <a:bodyPr/>
                    <a:lstStyle/>
                    <a:p>
                      <a:r>
                        <a:rPr lang="en-US" dirty="0"/>
                        <a:t>Shehab Hassan Sabai</a:t>
                      </a:r>
                    </a:p>
                  </a:txBody>
                  <a:tcPr/>
                </a:tc>
                <a:tc>
                  <a:txBody>
                    <a:bodyPr/>
                    <a:lstStyle/>
                    <a:p>
                      <a:r>
                        <a:rPr lang="en-US" dirty="0"/>
                        <a:t>202000444</a:t>
                      </a:r>
                    </a:p>
                  </a:txBody>
                  <a:tcPr/>
                </a:tc>
                <a:extLst>
                  <a:ext uri="{0D108BD9-81ED-4DB2-BD59-A6C34878D82A}">
                    <a16:rowId xmlns:a16="http://schemas.microsoft.com/office/drawing/2014/main" xmlns="" val="1502146919"/>
                  </a:ext>
                </a:extLst>
              </a:tr>
              <a:tr h="400589">
                <a:tc>
                  <a:txBody>
                    <a:bodyPr/>
                    <a:lstStyle/>
                    <a:p>
                      <a:r>
                        <a:rPr lang="en-US" dirty="0"/>
                        <a:t>Mahmoud Ahmed Sabry</a:t>
                      </a:r>
                    </a:p>
                  </a:txBody>
                  <a:tcPr/>
                </a:tc>
                <a:tc>
                  <a:txBody>
                    <a:bodyPr/>
                    <a:lstStyle/>
                    <a:p>
                      <a:r>
                        <a:rPr lang="en-US" dirty="0"/>
                        <a:t>202000836</a:t>
                      </a:r>
                    </a:p>
                  </a:txBody>
                  <a:tcPr/>
                </a:tc>
                <a:extLst>
                  <a:ext uri="{0D108BD9-81ED-4DB2-BD59-A6C34878D82A}">
                    <a16:rowId xmlns:a16="http://schemas.microsoft.com/office/drawing/2014/main" xmlns="" val="1385602974"/>
                  </a:ext>
                </a:extLst>
              </a:tr>
              <a:tr h="400589">
                <a:tc>
                  <a:txBody>
                    <a:bodyPr/>
                    <a:lstStyle/>
                    <a:p>
                      <a:r>
                        <a:rPr lang="en-US" dirty="0"/>
                        <a:t>Mai Atef Mahmoud</a:t>
                      </a:r>
                    </a:p>
                  </a:txBody>
                  <a:tcPr/>
                </a:tc>
                <a:tc>
                  <a:txBody>
                    <a:bodyPr/>
                    <a:lstStyle/>
                    <a:p>
                      <a:r>
                        <a:rPr lang="en-US" dirty="0"/>
                        <a:t>202000963</a:t>
                      </a:r>
                    </a:p>
                  </a:txBody>
                  <a:tcPr/>
                </a:tc>
                <a:extLst>
                  <a:ext uri="{0D108BD9-81ED-4DB2-BD59-A6C34878D82A}">
                    <a16:rowId xmlns:a16="http://schemas.microsoft.com/office/drawing/2014/main" xmlns="" val="3033966251"/>
                  </a:ext>
                </a:extLst>
              </a:tr>
              <a:tr h="400589">
                <a:tc>
                  <a:txBody>
                    <a:bodyPr/>
                    <a:lstStyle/>
                    <a:p>
                      <a:r>
                        <a:rPr lang="en-US" dirty="0"/>
                        <a:t>Huda </a:t>
                      </a:r>
                      <a:r>
                        <a:rPr lang="en-US" dirty="0" err="1"/>
                        <a:t>hussanin</a:t>
                      </a:r>
                      <a:r>
                        <a:rPr lang="en-US" dirty="0"/>
                        <a:t> Mohamed</a:t>
                      </a:r>
                    </a:p>
                  </a:txBody>
                  <a:tcPr/>
                </a:tc>
                <a:tc>
                  <a:txBody>
                    <a:bodyPr/>
                    <a:lstStyle/>
                    <a:p>
                      <a:r>
                        <a:rPr lang="en-US" dirty="0"/>
                        <a:t>202001030</a:t>
                      </a:r>
                    </a:p>
                  </a:txBody>
                  <a:tcPr/>
                </a:tc>
                <a:extLst>
                  <a:ext uri="{0D108BD9-81ED-4DB2-BD59-A6C34878D82A}">
                    <a16:rowId xmlns:a16="http://schemas.microsoft.com/office/drawing/2014/main" xmlns="" val="55088184"/>
                  </a:ext>
                </a:extLst>
              </a:tr>
              <a:tr h="400589">
                <a:tc>
                  <a:txBody>
                    <a:bodyPr/>
                    <a:lstStyle/>
                    <a:p>
                      <a:r>
                        <a:rPr lang="en-US" dirty="0"/>
                        <a:t>Sara Gamal Mohamed</a:t>
                      </a:r>
                    </a:p>
                  </a:txBody>
                  <a:tcPr/>
                </a:tc>
                <a:tc>
                  <a:txBody>
                    <a:bodyPr/>
                    <a:lstStyle/>
                    <a:p>
                      <a:r>
                        <a:rPr lang="en-US" dirty="0"/>
                        <a:t>202000368</a:t>
                      </a:r>
                    </a:p>
                  </a:txBody>
                  <a:tcPr/>
                </a:tc>
                <a:extLst>
                  <a:ext uri="{0D108BD9-81ED-4DB2-BD59-A6C34878D82A}">
                    <a16:rowId xmlns:a16="http://schemas.microsoft.com/office/drawing/2014/main" xmlns="" val="3603637019"/>
                  </a:ext>
                </a:extLst>
              </a:tr>
              <a:tr h="400589">
                <a:tc>
                  <a:txBody>
                    <a:bodyPr/>
                    <a:lstStyle/>
                    <a:p>
                      <a:r>
                        <a:rPr lang="en-US" dirty="0"/>
                        <a:t>Dina Ali </a:t>
                      </a:r>
                      <a:r>
                        <a:rPr lang="en-US" dirty="0" err="1"/>
                        <a:t>sadik</a:t>
                      </a:r>
                      <a:endParaRPr lang="en-US" dirty="0"/>
                    </a:p>
                  </a:txBody>
                  <a:tcPr/>
                </a:tc>
                <a:tc>
                  <a:txBody>
                    <a:bodyPr/>
                    <a:lstStyle/>
                    <a:p>
                      <a:r>
                        <a:rPr lang="en-US" dirty="0"/>
                        <a:t>202000304</a:t>
                      </a:r>
                    </a:p>
                  </a:txBody>
                  <a:tcPr/>
                </a:tc>
                <a:extLst>
                  <a:ext uri="{0D108BD9-81ED-4DB2-BD59-A6C34878D82A}">
                    <a16:rowId xmlns:a16="http://schemas.microsoft.com/office/drawing/2014/main" xmlns="" val="857743828"/>
                  </a:ext>
                </a:extLst>
              </a:tr>
            </a:tbl>
          </a:graphicData>
        </a:graphic>
      </p:graphicFrame>
    </p:spTree>
    <p:extLst>
      <p:ext uri="{BB962C8B-B14F-4D97-AF65-F5344CB8AC3E}">
        <p14:creationId xmlns:p14="http://schemas.microsoft.com/office/powerpoint/2010/main" val="3167172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C4F2D-34A0-F882-9945-06ED566D7E8F}"/>
              </a:ext>
            </a:extLst>
          </p:cNvPr>
          <p:cNvSpPr>
            <a:spLocks noGrp="1"/>
          </p:cNvSpPr>
          <p:nvPr>
            <p:ph type="title"/>
          </p:nvPr>
        </p:nvSpPr>
        <p:spPr>
          <a:xfrm>
            <a:off x="335560" y="444616"/>
            <a:ext cx="11330977" cy="998289"/>
          </a:xfrm>
        </p:spPr>
        <p:txBody>
          <a:bodyPr/>
          <a:lstStyle/>
          <a:p>
            <a:r>
              <a:rPr lang="en-US" sz="2800" b="1" dirty="0">
                <a:solidFill>
                  <a:srgbClr val="833C0B"/>
                </a:solidFill>
                <a:effectLst/>
                <a:latin typeface="Calibri" panose="020F0502020204030204" pitchFamily="34" charset="0"/>
                <a:ea typeface="Times New Roman" panose="02020603050405020304" pitchFamily="18" charset="0"/>
                <a:cs typeface="Calibri" panose="020F0502020204030204" pitchFamily="34" charset="0"/>
              </a:rPr>
              <a:t/>
            </a:r>
            <a:br>
              <a:rPr lang="en-US" sz="2800" b="1" dirty="0">
                <a:solidFill>
                  <a:srgbClr val="833C0B"/>
                </a:solidFill>
                <a:effectLst/>
                <a:latin typeface="Calibri" panose="020F0502020204030204" pitchFamily="34" charset="0"/>
                <a:ea typeface="Times New Roman" panose="02020603050405020304" pitchFamily="18" charset="0"/>
                <a:cs typeface="Calibri" panose="020F0502020204030204" pitchFamily="34" charset="0"/>
              </a:rPr>
            </a:br>
            <a:r>
              <a:rPr lang="en-US" sz="2800" b="1" dirty="0">
                <a:solidFill>
                  <a:srgbClr val="833C0B"/>
                </a:solidFill>
                <a:effectLst/>
                <a:latin typeface="Calibri" panose="020F0502020204030204" pitchFamily="34" charset="0"/>
                <a:ea typeface="Times New Roman" panose="02020603050405020304" pitchFamily="18" charset="0"/>
                <a:cs typeface="Calibri" panose="020F0502020204030204" pitchFamily="34" charset="0"/>
              </a:rPr>
              <a:t/>
            </a:r>
            <a:br>
              <a:rPr lang="en-US" sz="2800" b="1" dirty="0">
                <a:solidFill>
                  <a:srgbClr val="833C0B"/>
                </a:solidFill>
                <a:effectLst/>
                <a:latin typeface="Calibri" panose="020F0502020204030204" pitchFamily="34" charset="0"/>
                <a:ea typeface="Times New Roman" panose="02020603050405020304" pitchFamily="18" charset="0"/>
                <a:cs typeface="Calibri" panose="020F0502020204030204" pitchFamily="34" charset="0"/>
              </a:rPr>
            </a:br>
            <a:r>
              <a:rPr lang="en-US" sz="2800" b="1" dirty="0">
                <a:solidFill>
                  <a:srgbClr val="833C0B"/>
                </a:solidFill>
                <a:effectLst/>
                <a:latin typeface="Calibri" panose="020F0502020204030204" pitchFamily="34" charset="0"/>
                <a:ea typeface="Times New Roman" panose="02020603050405020304" pitchFamily="18" charset="0"/>
                <a:cs typeface="Calibri" panose="020F0502020204030204" pitchFamily="34" charset="0"/>
              </a:rPr>
              <a:t/>
            </a:r>
            <a:br>
              <a:rPr lang="en-US" sz="2800" b="1" dirty="0">
                <a:solidFill>
                  <a:srgbClr val="833C0B"/>
                </a:solidFill>
                <a:effectLst/>
                <a:latin typeface="Calibri" panose="020F0502020204030204" pitchFamily="34" charset="0"/>
                <a:ea typeface="Times New Roman" panose="02020603050405020304" pitchFamily="18" charset="0"/>
                <a:cs typeface="Calibri" panose="020F0502020204030204" pitchFamily="34" charset="0"/>
              </a:rPr>
            </a:br>
            <a:r>
              <a:rPr lang="en-US" sz="2800" b="1" dirty="0">
                <a:solidFill>
                  <a:srgbClr val="833C0B"/>
                </a:solidFill>
                <a:effectLst/>
                <a:latin typeface="Calibri" panose="020F0502020204030204" pitchFamily="34" charset="0"/>
                <a:ea typeface="Times New Roman" panose="02020603050405020304" pitchFamily="18" charset="0"/>
                <a:cs typeface="Calibri" panose="020F0502020204030204" pitchFamily="34" charset="0"/>
              </a:rPr>
              <a:t>Use case- diagram which represent the future /function from the user’s point of view:</a:t>
            </a:r>
            <a:r>
              <a:rPr lang="en-US" sz="1800" dirty="0">
                <a:effectLst/>
                <a:latin typeface="Calibri" panose="020F0502020204030204" pitchFamily="34" charset="0"/>
                <a:ea typeface="Times New Roman" panose="02020603050405020304" pitchFamily="18" charset="0"/>
                <a:cs typeface="Arial" panose="020B0604020202020204" pitchFamily="34" charset="0"/>
              </a:rPr>
              <a:t/>
            </a:r>
            <a:br>
              <a:rPr lang="en-US" sz="1800" dirty="0">
                <a:effectLst/>
                <a:latin typeface="Calibri" panose="020F0502020204030204" pitchFamily="34" charset="0"/>
                <a:ea typeface="Times New Roman" panose="02020603050405020304" pitchFamily="18" charset="0"/>
                <a:cs typeface="Arial" panose="020B0604020202020204" pitchFamily="34" charset="0"/>
              </a:rPr>
            </a:br>
            <a:endParaRPr lang="en-US" dirty="0"/>
          </a:p>
        </p:txBody>
      </p:sp>
      <p:sp>
        <p:nvSpPr>
          <p:cNvPr id="3" name="Slide Number Placeholder 2">
            <a:extLst>
              <a:ext uri="{FF2B5EF4-FFF2-40B4-BE49-F238E27FC236}">
                <a16:creationId xmlns:a16="http://schemas.microsoft.com/office/drawing/2014/main" xmlns="" id="{24D34BFB-E831-E6D8-BB7B-4284CC3F8C10}"/>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250" y="1238302"/>
            <a:ext cx="8668960" cy="5020376"/>
          </a:xfrm>
          <a:prstGeom prst="rect">
            <a:avLst/>
          </a:prstGeom>
        </p:spPr>
      </p:pic>
    </p:spTree>
    <p:extLst>
      <p:ext uri="{BB962C8B-B14F-4D97-AF65-F5344CB8AC3E}">
        <p14:creationId xmlns:p14="http://schemas.microsoft.com/office/powerpoint/2010/main" val="3167719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xmlns=""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xmlns=""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xmlns="" id="{10F9F51E-A3D5-4726-BACE-D5CDD8A46429}"/>
              </a:ext>
            </a:extLst>
          </p:cNvPr>
          <p:cNvSpPr>
            <a:spLocks noGrp="1"/>
          </p:cNvSpPr>
          <p:nvPr>
            <p:ph type="subTitle" idx="1"/>
          </p:nvPr>
        </p:nvSpPr>
        <p:spPr/>
        <p:txBody>
          <a:bodyPr/>
          <a:lstStyle/>
          <a:p>
            <a:r>
              <a:rPr lang="en-US" dirty="0" smtClean="0"/>
              <a:t>Flora@contoso.com</a:t>
            </a:r>
            <a:endParaRPr lang="en-US" dirty="0"/>
          </a:p>
        </p:txBody>
      </p:sp>
      <p:sp>
        <p:nvSpPr>
          <p:cNvPr id="5" name="Text Placeholder 4">
            <a:extLst>
              <a:ext uri="{FF2B5EF4-FFF2-40B4-BE49-F238E27FC236}">
                <a16:creationId xmlns:a16="http://schemas.microsoft.com/office/drawing/2014/main" xmlns="" id="{F91501E1-4EA1-44EB-AF62-6F74678A2331}"/>
              </a:ext>
            </a:extLst>
          </p:cNvPr>
          <p:cNvSpPr>
            <a:spLocks noGrp="1"/>
          </p:cNvSpPr>
          <p:nvPr>
            <p:ph type="body" sz="quarter" idx="11"/>
          </p:nvPr>
        </p:nvSpPr>
        <p:spPr/>
        <p:txBody>
          <a:bodyPr/>
          <a:lstStyle/>
          <a:p>
            <a:r>
              <a:rPr lang="en-US" dirty="0"/>
              <a:t>https://github.com/AMIN1907/N-Puzzle-Solver-for-sizes-8-15-and-24-using-a-Best-First-Search-algorithm-.git</a:t>
            </a:r>
            <a:endParaRPr lang="en-US" dirty="0"/>
          </a:p>
        </p:txBody>
      </p:sp>
    </p:spTree>
    <p:extLst>
      <p:ext uri="{BB962C8B-B14F-4D97-AF65-F5344CB8AC3E}">
        <p14:creationId xmlns:p14="http://schemas.microsoft.com/office/powerpoint/2010/main" val="292880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50832-0B36-43C5-98EC-4CD165D78718}"/>
              </a:ext>
            </a:extLst>
          </p:cNvPr>
          <p:cNvSpPr>
            <a:spLocks noGrp="1"/>
          </p:cNvSpPr>
          <p:nvPr>
            <p:ph type="title"/>
          </p:nvPr>
        </p:nvSpPr>
        <p:spPr>
          <a:xfrm>
            <a:off x="538961" y="176170"/>
            <a:ext cx="3034749" cy="696286"/>
          </a:xfrm>
        </p:spPr>
        <p:txBody>
          <a:bodyPr/>
          <a:lstStyle/>
          <a:p>
            <a:r>
              <a:rPr lang="en-US" sz="2000" dirty="0"/>
              <a:t>Project idea</a:t>
            </a:r>
            <a:r>
              <a:rPr lang="en-US" dirty="0"/>
              <a:t/>
            </a:r>
            <a:br>
              <a:rPr lang="en-US" dirty="0"/>
            </a:br>
            <a:endParaRPr lang="en-US" dirty="0"/>
          </a:p>
        </p:txBody>
      </p:sp>
      <p:sp>
        <p:nvSpPr>
          <p:cNvPr id="3" name="Content Placeholder 2">
            <a:extLst>
              <a:ext uri="{FF2B5EF4-FFF2-40B4-BE49-F238E27FC236}">
                <a16:creationId xmlns:a16="http://schemas.microsoft.com/office/drawing/2014/main" xmlns="" id="{552A9C73-06ED-419B-81B5-491CBFC22330}"/>
              </a:ext>
            </a:extLst>
          </p:cNvPr>
          <p:cNvSpPr>
            <a:spLocks noGrp="1"/>
          </p:cNvSpPr>
          <p:nvPr>
            <p:ph idx="1"/>
          </p:nvPr>
        </p:nvSpPr>
        <p:spPr>
          <a:xfrm>
            <a:off x="538960" y="570451"/>
            <a:ext cx="4184041" cy="5606512"/>
          </a:xfrm>
        </p:spPr>
        <p:txBody>
          <a:bodyPr/>
          <a:lstStyle/>
          <a:p>
            <a:pPr marL="0" marR="0">
              <a:lnSpc>
                <a:spcPct val="107000"/>
              </a:lnSpc>
              <a:spcBef>
                <a:spcPts val="0"/>
              </a:spcBef>
              <a:spcAft>
                <a:spcPts val="800"/>
              </a:spcAft>
            </a:pPr>
            <a:r>
              <a:rPr lang="en-US" sz="1200" dirty="0">
                <a:solidFill>
                  <a:srgbClr val="202124"/>
                </a:solidFill>
                <a:effectLst/>
                <a:latin typeface="Georgia Pro" panose="02040502050405020303" pitchFamily="18" charset="0"/>
                <a:ea typeface="Georgia Pro" panose="02040502050405020303" pitchFamily="18" charset="0"/>
                <a:cs typeface="Georgia Pro" panose="02040502050405020303" pitchFamily="18" charset="0"/>
              </a:rPr>
              <a:t>The n puzzle is a classical problem for modelling algorithms involving heuristics. Commonly used heuristics for this problem include counting the number of misplaced tiles and finding the sum of the taxicab distances between each block and its position in the goal configuration.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333333"/>
                </a:solidFill>
                <a:effectLst/>
                <a:latin typeface="Helvetica" panose="020B0604020202020204" pitchFamily="34" charset="0"/>
                <a:ea typeface="Helvetica" panose="020B0604020202020204" pitchFamily="34" charset="0"/>
                <a:cs typeface="Helvetica" panose="020B0604020202020204" pitchFamily="34" charset="0"/>
              </a:rPr>
              <a:t> N-Puzzle consists of N tiles where N can be 8, 15, 24 and so on. The puzzle is divided into √(N+1) rows and √(N+1) columns </a:t>
            </a:r>
            <a:r>
              <a:rPr lang="en-US" sz="1200" dirty="0" err="1">
                <a:solidFill>
                  <a:srgbClr val="333333"/>
                </a:solidFill>
                <a:effectLst/>
                <a:latin typeface="Helvetica" panose="020B0604020202020204" pitchFamily="34" charset="0"/>
                <a:ea typeface="Helvetica" panose="020B0604020202020204" pitchFamily="34" charset="0"/>
                <a:cs typeface="Helvetica" panose="020B0604020202020204" pitchFamily="34" charset="0"/>
              </a:rPr>
              <a:t>eg.</a:t>
            </a:r>
            <a:r>
              <a:rPr lang="en-US" sz="1200" dirty="0">
                <a:solidFill>
                  <a:srgbClr val="333333"/>
                </a:solidFill>
                <a:effectLst/>
                <a:latin typeface="Helvetica" panose="020B0604020202020204" pitchFamily="34" charset="0"/>
                <a:ea typeface="Helvetica" panose="020B0604020202020204" pitchFamily="34" charset="0"/>
                <a:cs typeface="Helvetica" panose="020B0604020202020204" pitchFamily="34" charset="0"/>
              </a:rPr>
              <a:t> 15-Puzzle will have 4 rows and 4 columns, an 8-Puzzle will have 3 rows and 3 columns and so on. The puzzle consists of one empty space where the tiles can be moved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393939"/>
                </a:solidFill>
                <a:effectLst/>
                <a:latin typeface="Arial" panose="020B0604020202020204" pitchFamily="34" charset="0"/>
                <a:ea typeface="Arial" panose="020B0604020202020204" pitchFamily="34" charset="0"/>
                <a:cs typeface="Arial" panose="020B0604020202020204" pitchFamily="34" charset="0"/>
              </a:rPr>
              <a:t>An instance of the </a:t>
            </a:r>
            <a:r>
              <a:rPr lang="en-US" sz="1200" b="1" dirty="0">
                <a:solidFill>
                  <a:srgbClr val="393939"/>
                </a:solidFill>
                <a:effectLst/>
                <a:latin typeface="Arial" panose="020B0604020202020204" pitchFamily="34" charset="0"/>
                <a:ea typeface="Arial" panose="020B0604020202020204" pitchFamily="34" charset="0"/>
                <a:cs typeface="Arial" panose="020B0604020202020204" pitchFamily="34" charset="0"/>
              </a:rPr>
              <a:t>n-puzzle game</a:t>
            </a:r>
            <a:r>
              <a:rPr lang="en-US" sz="1200" dirty="0">
                <a:solidFill>
                  <a:srgbClr val="393939"/>
                </a:solidFill>
                <a:effectLst/>
                <a:latin typeface="Arial" panose="020B0604020202020204" pitchFamily="34" charset="0"/>
                <a:ea typeface="Arial" panose="020B0604020202020204" pitchFamily="34" charset="0"/>
                <a:cs typeface="Arial" panose="020B0604020202020204" pitchFamily="34" charset="0"/>
              </a:rPr>
              <a:t> consists of a board holding n^2-1 distinct movable tiles, plus an empty space. The tiles are numbers from the set 1,..,n^2-1. For any such board, the empty space may be legally swapped with any tile horizontally or vertically adjacent to it. In this assignment, the blank space is going to be represented with the number 0. Given an initial state of the board, the combinatorial search problem is to find a sequence of moves that transitions this state to the goal state; that is, the configuration with all tiles arranged in ascending order 0,1,… ,n^2−1. The search space is the set of all possible states reachable from the initial state. The blank space may be swapped with a component in one of the four directions </a:t>
            </a:r>
            <a:r>
              <a:rPr lang="en-US" sz="1200" i="1" dirty="0">
                <a:solidFill>
                  <a:srgbClr val="393939"/>
                </a:solidFill>
                <a:effectLst/>
                <a:latin typeface="Arial" panose="020B0604020202020204" pitchFamily="34" charset="0"/>
                <a:ea typeface="Arial" panose="020B0604020202020204" pitchFamily="34" charset="0"/>
                <a:cs typeface="Arial" panose="020B0604020202020204" pitchFamily="34" charset="0"/>
              </a:rPr>
              <a:t>{‘Up’, ‘Down’, ‘Left’, ‘Right’}</a:t>
            </a:r>
            <a:r>
              <a:rPr lang="en-US" sz="1200" dirty="0">
                <a:solidFill>
                  <a:srgbClr val="393939"/>
                </a:solidFill>
                <a:effectLst/>
                <a:latin typeface="Arial" panose="020B0604020202020204" pitchFamily="34" charset="0"/>
                <a:ea typeface="Arial" panose="020B0604020202020204" pitchFamily="34" charset="0"/>
                <a:cs typeface="Arial" panose="020B0604020202020204" pitchFamily="34" charset="0"/>
              </a:rPr>
              <a:t>, one move at a time. The cost of moving from one configuration of the board to another is the same and equal to one. Thus, the total cost of path is equal to the number of moves made from the initial state to the goal state.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1800" dirty="0"/>
          </a:p>
        </p:txBody>
      </p:sp>
      <p:sp>
        <p:nvSpPr>
          <p:cNvPr id="4" name="Slide Number Placeholder 3">
            <a:extLst>
              <a:ext uri="{FF2B5EF4-FFF2-40B4-BE49-F238E27FC236}">
                <a16:creationId xmlns:a16="http://schemas.microsoft.com/office/drawing/2014/main" xmlns=""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7" name="Picture Placeholder 6">
            <a:extLst>
              <a:ext uri="{FF2B5EF4-FFF2-40B4-BE49-F238E27FC236}">
                <a16:creationId xmlns:a16="http://schemas.microsoft.com/office/drawing/2014/main" xmlns="" id="{FF8B42D0-E1E3-7483-1E08-B1EE01186FEE}"/>
              </a:ext>
            </a:extLst>
          </p:cNvPr>
          <p:cNvPicPr>
            <a:picLocks noGrp="1" noChangeAspect="1"/>
          </p:cNvPicPr>
          <p:nvPr>
            <p:ph type="pic" sz="quarter" idx="13"/>
          </p:nvPr>
        </p:nvPicPr>
        <p:blipFill>
          <a:blip r:embed="rId3"/>
          <a:srcRect l="9081" r="9081"/>
          <a:stretch>
            <a:fillRect/>
          </a:stretch>
        </p:blipFill>
        <p:spPr>
          <a:xfrm>
            <a:off x="5884863" y="-66675"/>
            <a:ext cx="6307137" cy="5780088"/>
          </a:xfrm>
        </p:spPr>
      </p:pic>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3A9A18-93E0-4615-B7AA-B8C8FBB14464}"/>
              </a:ext>
            </a:extLst>
          </p:cNvPr>
          <p:cNvSpPr>
            <a:spLocks noGrp="1"/>
          </p:cNvSpPr>
          <p:nvPr>
            <p:ph type="title"/>
          </p:nvPr>
        </p:nvSpPr>
        <p:spPr>
          <a:xfrm>
            <a:off x="515938" y="260059"/>
            <a:ext cx="4937211" cy="805343"/>
          </a:xfrm>
        </p:spPr>
        <p:txBody>
          <a:bodyPr/>
          <a:lstStyle/>
          <a:p>
            <a:r>
              <a:rPr lang="en-US" sz="2000" dirty="0"/>
              <a:t> Main Functionalities:</a:t>
            </a:r>
            <a:r>
              <a:rPr lang="en-US" dirty="0"/>
              <a:t/>
            </a:r>
            <a:br>
              <a:rPr lang="en-US" dirty="0"/>
            </a:br>
            <a:endParaRPr lang="en-US" dirty="0"/>
          </a:p>
        </p:txBody>
      </p:sp>
      <p:sp>
        <p:nvSpPr>
          <p:cNvPr id="3" name="Content Placeholder 2">
            <a:extLst>
              <a:ext uri="{FF2B5EF4-FFF2-40B4-BE49-F238E27FC236}">
                <a16:creationId xmlns:a16="http://schemas.microsoft.com/office/drawing/2014/main" xmlns="" id="{B91B32C0-5E61-447F-9557-57AF415D6FE9}"/>
              </a:ext>
            </a:extLst>
          </p:cNvPr>
          <p:cNvSpPr>
            <a:spLocks noGrp="1"/>
          </p:cNvSpPr>
          <p:nvPr>
            <p:ph idx="1"/>
          </p:nvPr>
        </p:nvSpPr>
        <p:spPr>
          <a:xfrm>
            <a:off x="515938" y="759968"/>
            <a:ext cx="4151027" cy="5338064"/>
          </a:xfrm>
        </p:spPr>
        <p:txBody>
          <a:bodyPr/>
          <a:lstStyle/>
          <a:p>
            <a:pPr marL="0" indent="0">
              <a:buNone/>
            </a:pPr>
            <a:r>
              <a:rPr lang="en-US" sz="1400" dirty="0"/>
              <a:t>The main function in this problem is to rearrange the tiles to their original positions, as in Goal State</a:t>
            </a:r>
          </a:p>
          <a:p>
            <a:pPr marL="0" indent="0">
              <a:buNone/>
            </a:pPr>
            <a:r>
              <a:rPr lang="en-US" sz="1400" dirty="0"/>
              <a:t>. The initial state must be compared with the goal state, and then heuristic ways should be devised to solve this problem in the simplest possible time and cost. </a:t>
            </a:r>
          </a:p>
          <a:p>
            <a:pPr marL="0" indent="0">
              <a:buNone/>
            </a:pPr>
            <a:r>
              <a:rPr lang="en-US" sz="1400" dirty="0"/>
              <a:t>In this problem, each operation costs 1, and the process is a step up, down, right, or left (only if possible), in addition to not repeating the previous step in order to move away from infinite loops</a:t>
            </a:r>
          </a:p>
          <a:p>
            <a:pPr marL="0" indent="0">
              <a:buNone/>
            </a:pPr>
            <a:r>
              <a:rPr lang="en-US" sz="1400" dirty="0"/>
              <a:t> In the n-puzzle problem, the solution will be done by the best search algorithm through 4 basic heuristic functions.</a:t>
            </a:r>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xmlns=""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graphicFrame>
        <p:nvGraphicFramePr>
          <p:cNvPr id="5" name="Table 5">
            <a:extLst>
              <a:ext uri="{FF2B5EF4-FFF2-40B4-BE49-F238E27FC236}">
                <a16:creationId xmlns:a16="http://schemas.microsoft.com/office/drawing/2014/main" xmlns="" id="{08E7D354-11D2-A78A-71E0-7F3F85C720DE}"/>
              </a:ext>
            </a:extLst>
          </p:cNvPr>
          <p:cNvGraphicFramePr>
            <a:graphicFrameLocks noGrp="1"/>
          </p:cNvGraphicFramePr>
          <p:nvPr>
            <p:extLst>
              <p:ext uri="{D42A27DB-BD31-4B8C-83A1-F6EECF244321}">
                <p14:modId xmlns:p14="http://schemas.microsoft.com/office/powerpoint/2010/main" val="100798714"/>
              </p:ext>
            </p:extLst>
          </p:nvPr>
        </p:nvGraphicFramePr>
        <p:xfrm>
          <a:off x="1145754" y="3933022"/>
          <a:ext cx="1663548" cy="701896"/>
        </p:xfrm>
        <a:graphic>
          <a:graphicData uri="http://schemas.openxmlformats.org/drawingml/2006/table">
            <a:tbl>
              <a:tblPr firstRow="1" bandRow="1">
                <a:tableStyleId>{5C22544A-7EE6-4342-B048-85BDC9FD1C3A}</a:tableStyleId>
              </a:tblPr>
              <a:tblGrid>
                <a:gridCol w="831774">
                  <a:extLst>
                    <a:ext uri="{9D8B030D-6E8A-4147-A177-3AD203B41FA5}">
                      <a16:colId xmlns:a16="http://schemas.microsoft.com/office/drawing/2014/main" xmlns="" val="3531054969"/>
                    </a:ext>
                  </a:extLst>
                </a:gridCol>
                <a:gridCol w="831774">
                  <a:extLst>
                    <a:ext uri="{9D8B030D-6E8A-4147-A177-3AD203B41FA5}">
                      <a16:colId xmlns:a16="http://schemas.microsoft.com/office/drawing/2014/main" xmlns="" val="921070147"/>
                    </a:ext>
                  </a:extLst>
                </a:gridCol>
              </a:tblGrid>
              <a:tr h="701896">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extLst>
                  <a:ext uri="{0D108BD9-81ED-4DB2-BD59-A6C34878D82A}">
                    <a16:rowId xmlns:a16="http://schemas.microsoft.com/office/drawing/2014/main" xmlns="" val="1607404347"/>
                  </a:ext>
                </a:extLst>
              </a:tr>
            </a:tbl>
          </a:graphicData>
        </a:graphic>
      </p:graphicFrame>
      <p:pic>
        <p:nvPicPr>
          <p:cNvPr id="10" name="Picture Placeholder 9">
            <a:extLst>
              <a:ext uri="{FF2B5EF4-FFF2-40B4-BE49-F238E27FC236}">
                <a16:creationId xmlns:a16="http://schemas.microsoft.com/office/drawing/2014/main" xmlns="" id="{98D6ED96-6B0C-E2E4-FA97-EFBF6F79079A}"/>
              </a:ext>
            </a:extLst>
          </p:cNvPr>
          <p:cNvPicPr>
            <a:picLocks noGrp="1" noChangeAspect="1"/>
          </p:cNvPicPr>
          <p:nvPr>
            <p:ph type="pic" sz="quarter" idx="13"/>
          </p:nvPr>
        </p:nvPicPr>
        <p:blipFill>
          <a:blip r:embed="rId3"/>
          <a:srcRect l="16148" r="16148"/>
          <a:stretch>
            <a:fillRect/>
          </a:stretch>
        </p:blipFill>
        <p:spPr>
          <a:xfrm>
            <a:off x="5376031" y="759968"/>
            <a:ext cx="4884848" cy="4884848"/>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1836"/>
            <a:ext cx="5174466" cy="1635254"/>
          </a:xfrm>
          <a:prstGeom prst="rect">
            <a:avLst/>
          </a:prstGeom>
        </p:spPr>
      </p:pic>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B985D-7833-4E74-AA1C-E9A4BC3CC6D1}"/>
              </a:ext>
            </a:extLst>
          </p:cNvPr>
          <p:cNvSpPr>
            <a:spLocks noGrp="1"/>
          </p:cNvSpPr>
          <p:nvPr>
            <p:ph type="title"/>
          </p:nvPr>
        </p:nvSpPr>
        <p:spPr/>
        <p:txBody>
          <a:bodyPr/>
          <a:lstStyle/>
          <a:p>
            <a:r>
              <a:rPr lang="en-US" b="0" dirty="0"/>
              <a:t>Similar applications in the market:- </a:t>
            </a:r>
          </a:p>
        </p:txBody>
      </p:sp>
      <p:sp>
        <p:nvSpPr>
          <p:cNvPr id="7" name="Content Placeholder 6">
            <a:extLst>
              <a:ext uri="{FF2B5EF4-FFF2-40B4-BE49-F238E27FC236}">
                <a16:creationId xmlns:a16="http://schemas.microsoft.com/office/drawing/2014/main" xmlns="" id="{2E37A9B0-8DFC-4474-9F0A-612E661EF4EC}"/>
              </a:ext>
            </a:extLst>
          </p:cNvPr>
          <p:cNvSpPr>
            <a:spLocks noGrp="1"/>
          </p:cNvSpPr>
          <p:nvPr>
            <p:ph idx="15"/>
          </p:nvPr>
        </p:nvSpPr>
        <p:spPr>
          <a:xfrm>
            <a:off x="219126" y="3070371"/>
            <a:ext cx="3445566" cy="1761688"/>
          </a:xfrm>
        </p:spPr>
        <p:txBody>
          <a:bodyPr/>
          <a:lstStyle/>
          <a:p>
            <a:r>
              <a:rPr lang="en-US" dirty="0"/>
              <a:t>1- Fantasia A Puzzle</a:t>
            </a:r>
          </a:p>
          <a:p>
            <a:endParaRPr lang="en-US" dirty="0"/>
          </a:p>
          <a:p>
            <a:endParaRPr lang="en-US" dirty="0"/>
          </a:p>
          <a:p>
            <a:r>
              <a:rPr lang="en-US" dirty="0"/>
              <a:t>2- Rubik's Cube 3x3Puzzle</a:t>
            </a:r>
            <a:endParaRPr lang="en-US" sz="1600" dirty="0"/>
          </a:p>
          <a:p>
            <a:endParaRPr lang="en-US" dirty="0"/>
          </a:p>
        </p:txBody>
      </p:sp>
      <p:pic>
        <p:nvPicPr>
          <p:cNvPr id="15" name="Content Placeholder 14">
            <a:extLst>
              <a:ext uri="{FF2B5EF4-FFF2-40B4-BE49-F238E27FC236}">
                <a16:creationId xmlns:a16="http://schemas.microsoft.com/office/drawing/2014/main" xmlns="" id="{85DE8D0E-FFDC-B2D4-2182-D13E0E7AF0B5}"/>
              </a:ext>
            </a:extLst>
          </p:cNvPr>
          <p:cNvPicPr>
            <a:picLocks noGrp="1" noChangeAspect="1"/>
          </p:cNvPicPr>
          <p:nvPr>
            <p:ph idx="1"/>
          </p:nvPr>
        </p:nvPicPr>
        <p:blipFill>
          <a:blip r:embed="rId3"/>
          <a:stretch>
            <a:fillRect/>
          </a:stretch>
        </p:blipFill>
        <p:spPr>
          <a:xfrm>
            <a:off x="1442906" y="4643411"/>
            <a:ext cx="1283516" cy="1084310"/>
          </a:xfrm>
        </p:spPr>
      </p:pic>
      <p:sp>
        <p:nvSpPr>
          <p:cNvPr id="8" name="Content Placeholder 7">
            <a:extLst>
              <a:ext uri="{FF2B5EF4-FFF2-40B4-BE49-F238E27FC236}">
                <a16:creationId xmlns:a16="http://schemas.microsoft.com/office/drawing/2014/main" xmlns="" id="{D78F2DCC-A50E-40A1-81F9-70371D4AA42F}"/>
              </a:ext>
            </a:extLst>
          </p:cNvPr>
          <p:cNvSpPr>
            <a:spLocks noGrp="1"/>
          </p:cNvSpPr>
          <p:nvPr>
            <p:ph idx="16"/>
          </p:nvPr>
        </p:nvSpPr>
        <p:spPr>
          <a:xfrm>
            <a:off x="8527124" y="2711636"/>
            <a:ext cx="3445566" cy="1549971"/>
          </a:xfrm>
        </p:spPr>
        <p:txBody>
          <a:bodyPr/>
          <a:lstStyle/>
          <a:p>
            <a:r>
              <a:rPr lang="en-US" dirty="0"/>
              <a:t>3- Block! </a:t>
            </a:r>
            <a:r>
              <a:rPr lang="en-US" dirty="0" err="1"/>
              <a:t>Hexa</a:t>
            </a:r>
            <a:r>
              <a:rPr lang="en-US" dirty="0"/>
              <a:t> Puzzle.</a:t>
            </a:r>
          </a:p>
          <a:p>
            <a:endParaRPr lang="en-US" dirty="0"/>
          </a:p>
          <a:p>
            <a:r>
              <a:rPr lang="en-US" dirty="0"/>
              <a:t>4- Super Simple Slide</a:t>
            </a:r>
          </a:p>
        </p:txBody>
      </p:sp>
      <p:pic>
        <p:nvPicPr>
          <p:cNvPr id="21" name="Content Placeholder 20">
            <a:extLst>
              <a:ext uri="{FF2B5EF4-FFF2-40B4-BE49-F238E27FC236}">
                <a16:creationId xmlns:a16="http://schemas.microsoft.com/office/drawing/2014/main" xmlns="" id="{251E9BF8-BE22-3DF0-83DC-5494430B0A4A}"/>
              </a:ext>
            </a:extLst>
          </p:cNvPr>
          <p:cNvPicPr>
            <a:picLocks noGrp="1" noChangeAspect="1"/>
          </p:cNvPicPr>
          <p:nvPr>
            <p:ph idx="14"/>
          </p:nvPr>
        </p:nvPicPr>
        <p:blipFill>
          <a:blip r:embed="rId4"/>
          <a:stretch>
            <a:fillRect/>
          </a:stretch>
        </p:blipFill>
        <p:spPr>
          <a:xfrm>
            <a:off x="9465578" y="4260849"/>
            <a:ext cx="1540778" cy="1545437"/>
          </a:xfrm>
        </p:spPr>
      </p:pic>
      <p:sp>
        <p:nvSpPr>
          <p:cNvPr id="4" name="Slide Number Placeholder 3">
            <a:extLst>
              <a:ext uri="{FF2B5EF4-FFF2-40B4-BE49-F238E27FC236}">
                <a16:creationId xmlns:a16="http://schemas.microsoft.com/office/drawing/2014/main" xmlns="" id="{1B5E3677-5FC4-4712-BA70-5DBE574539E2}"/>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13" name="Picture Placeholder 12">
            <a:extLst>
              <a:ext uri="{FF2B5EF4-FFF2-40B4-BE49-F238E27FC236}">
                <a16:creationId xmlns:a16="http://schemas.microsoft.com/office/drawing/2014/main" xmlns="" id="{586D0B39-8756-8464-7353-F55B767EF158}"/>
              </a:ext>
            </a:extLst>
          </p:cNvPr>
          <p:cNvPicPr>
            <a:picLocks noGrp="1" noChangeAspect="1"/>
          </p:cNvPicPr>
          <p:nvPr>
            <p:ph type="pic" sz="quarter" idx="17"/>
          </p:nvPr>
        </p:nvPicPr>
        <p:blipFill>
          <a:blip r:embed="rId5"/>
          <a:srcRect l="12381" r="12381"/>
          <a:stretch>
            <a:fillRect/>
          </a:stretch>
        </p:blipFill>
        <p:spPr>
          <a:xfrm>
            <a:off x="1442906" y="1704956"/>
            <a:ext cx="1283516" cy="1283516"/>
          </a:xfrm>
        </p:spPr>
      </p:pic>
      <p:pic>
        <p:nvPicPr>
          <p:cNvPr id="19" name="Picture Placeholder 18">
            <a:extLst>
              <a:ext uri="{FF2B5EF4-FFF2-40B4-BE49-F238E27FC236}">
                <a16:creationId xmlns:a16="http://schemas.microsoft.com/office/drawing/2014/main" xmlns="" id="{CA9D4EEE-01A1-1C79-A124-71D284A870CF}"/>
              </a:ext>
            </a:extLst>
          </p:cNvPr>
          <p:cNvPicPr>
            <a:picLocks noGrp="1" noChangeAspect="1"/>
          </p:cNvPicPr>
          <p:nvPr>
            <p:ph type="pic" sz="quarter" idx="19"/>
          </p:nvPr>
        </p:nvPicPr>
        <p:blipFill>
          <a:blip r:embed="rId6"/>
          <a:srcRect l="2740" r="2740"/>
          <a:stretch>
            <a:fillRect/>
          </a:stretch>
        </p:blipFill>
        <p:spPr>
          <a:xfrm>
            <a:off x="9731230" y="1721285"/>
            <a:ext cx="1055472" cy="1055472"/>
          </a:xfrm>
        </p:spPr>
      </p:pic>
      <p:pic>
        <p:nvPicPr>
          <p:cNvPr id="66" name="Picture Placeholder 65">
            <a:extLst>
              <a:ext uri="{FF2B5EF4-FFF2-40B4-BE49-F238E27FC236}">
                <a16:creationId xmlns:a16="http://schemas.microsoft.com/office/drawing/2014/main" xmlns="" id="{DBCD558B-7B5D-91F4-90A4-87C51A334FFD}"/>
              </a:ext>
            </a:extLst>
          </p:cNvPr>
          <p:cNvPicPr>
            <a:picLocks noGrp="1" noChangeAspect="1"/>
          </p:cNvPicPr>
          <p:nvPr>
            <p:ph type="pic" sz="quarter" idx="13"/>
          </p:nvPr>
        </p:nvPicPr>
        <p:blipFill>
          <a:blip r:embed="rId7"/>
          <a:srcRect l="12774" r="12774"/>
          <a:stretch>
            <a:fillRect/>
          </a:stretch>
        </p:blipFill>
        <p:spPr/>
      </p:pic>
    </p:spTree>
    <p:extLst>
      <p:ext uri="{BB962C8B-B14F-4D97-AF65-F5344CB8AC3E}">
        <p14:creationId xmlns:p14="http://schemas.microsoft.com/office/powerpoint/2010/main" val="4602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63C2D9-0850-4620-BE32-11F44A927662}"/>
              </a:ext>
            </a:extLst>
          </p:cNvPr>
          <p:cNvSpPr>
            <a:spLocks noGrp="1"/>
          </p:cNvSpPr>
          <p:nvPr>
            <p:ph type="title"/>
          </p:nvPr>
        </p:nvSpPr>
        <p:spPr/>
        <p:txBody>
          <a:bodyPr/>
          <a:lstStyle/>
          <a:p>
            <a:r>
              <a:rPr lang="en-US" dirty="0"/>
              <a:t>Comparison 02</a:t>
            </a:r>
          </a:p>
        </p:txBody>
      </p:sp>
      <p:sp>
        <p:nvSpPr>
          <p:cNvPr id="5" name="Content Placeholder 4">
            <a:extLst>
              <a:ext uri="{FF2B5EF4-FFF2-40B4-BE49-F238E27FC236}">
                <a16:creationId xmlns:a16="http://schemas.microsoft.com/office/drawing/2014/main" xmlns="" id="{93A6F33C-3AFE-474E-AC15-C00F368C3C6A}"/>
              </a:ext>
            </a:extLst>
          </p:cNvPr>
          <p:cNvSpPr>
            <a:spLocks noGrp="1"/>
          </p:cNvSpPr>
          <p:nvPr>
            <p:ph idx="15"/>
          </p:nvPr>
        </p:nvSpPr>
        <p:spPr/>
        <p:txBody>
          <a:bodyPr/>
          <a:lstStyle/>
          <a:p>
            <a:r>
              <a:rPr lang="en-US" dirty="0"/>
              <a:t>5-Merge Blocks</a:t>
            </a:r>
          </a:p>
        </p:txBody>
      </p:sp>
      <p:pic>
        <p:nvPicPr>
          <p:cNvPr id="29" name="Picture Placeholder 28" descr="Pencil">
            <a:extLst>
              <a:ext uri="{FF2B5EF4-FFF2-40B4-BE49-F238E27FC236}">
                <a16:creationId xmlns:a16="http://schemas.microsoft.com/office/drawing/2014/main" xmlns=""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p:pic>
      <p:pic>
        <p:nvPicPr>
          <p:cNvPr id="7" name="Content Placeholder 6">
            <a:extLst>
              <a:ext uri="{FF2B5EF4-FFF2-40B4-BE49-F238E27FC236}">
                <a16:creationId xmlns:a16="http://schemas.microsoft.com/office/drawing/2014/main" xmlns="" id="{341FF0BB-4A1E-6DFF-E720-405F2374F0E5}"/>
              </a:ext>
            </a:extLst>
          </p:cNvPr>
          <p:cNvPicPr>
            <a:picLocks noGrp="1" noChangeAspect="1"/>
          </p:cNvPicPr>
          <p:nvPr>
            <p:ph idx="1"/>
          </p:nvPr>
        </p:nvPicPr>
        <p:blipFill>
          <a:blip r:embed="rId5"/>
          <a:stretch>
            <a:fillRect/>
          </a:stretch>
        </p:blipFill>
        <p:spPr>
          <a:xfrm>
            <a:off x="1468073" y="2863850"/>
            <a:ext cx="2785145" cy="3393718"/>
          </a:xfrm>
        </p:spPr>
      </p:pic>
      <p:pic>
        <p:nvPicPr>
          <p:cNvPr id="11" name="Content Placeholder 10">
            <a:extLst>
              <a:ext uri="{FF2B5EF4-FFF2-40B4-BE49-F238E27FC236}">
                <a16:creationId xmlns:a16="http://schemas.microsoft.com/office/drawing/2014/main" xmlns="" id="{16EF9BE5-D139-7A2A-600A-FF3D3FF211F4}"/>
              </a:ext>
            </a:extLst>
          </p:cNvPr>
          <p:cNvPicPr>
            <a:picLocks noGrp="1" noChangeAspect="1"/>
          </p:cNvPicPr>
          <p:nvPr>
            <p:ph idx="19"/>
          </p:nvPr>
        </p:nvPicPr>
        <p:blipFill>
          <a:blip r:embed="rId6"/>
          <a:stretch>
            <a:fillRect/>
          </a:stretch>
        </p:blipFill>
        <p:spPr>
          <a:xfrm>
            <a:off x="7810151" y="1139687"/>
            <a:ext cx="3355596" cy="3343413"/>
          </a:xfrm>
        </p:spPr>
      </p:pic>
      <p:pic>
        <p:nvPicPr>
          <p:cNvPr id="31" name="Picture Placeholder 30" descr="Laptop">
            <a:extLst>
              <a:ext uri="{FF2B5EF4-FFF2-40B4-BE49-F238E27FC236}">
                <a16:creationId xmlns:a16="http://schemas.microsoft.com/office/drawing/2014/main" xmlns="" id="{6BF407E9-98AE-2B40-90E3-1B14FC14FDB8}"/>
              </a:ext>
            </a:extLst>
          </p:cNvPr>
          <p:cNvPicPr>
            <a:picLocks noGrp="1" noChangeAspect="1"/>
          </p:cNvPicPr>
          <p:nvPr>
            <p:ph type="pic" sz="quarter" idx="22"/>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p:pic>
      <p:sp>
        <p:nvSpPr>
          <p:cNvPr id="9" name="Content Placeholder 8">
            <a:extLst>
              <a:ext uri="{FF2B5EF4-FFF2-40B4-BE49-F238E27FC236}">
                <a16:creationId xmlns:a16="http://schemas.microsoft.com/office/drawing/2014/main" xmlns="" id="{A1EE8A19-6968-4C81-B180-20FEF61ADEE1}"/>
              </a:ext>
            </a:extLst>
          </p:cNvPr>
          <p:cNvSpPr>
            <a:spLocks noGrp="1"/>
          </p:cNvSpPr>
          <p:nvPr>
            <p:ph idx="20"/>
          </p:nvPr>
        </p:nvSpPr>
        <p:spPr/>
        <p:txBody>
          <a:bodyPr/>
          <a:lstStyle/>
          <a:p>
            <a:r>
              <a:rPr lang="en-US" dirty="0"/>
              <a:t>6- The Marketing Puzzle </a:t>
            </a:r>
          </a:p>
        </p:txBody>
      </p:sp>
      <p:sp>
        <p:nvSpPr>
          <p:cNvPr id="4" name="Slide Number Placeholder 3">
            <a:extLst>
              <a:ext uri="{FF2B5EF4-FFF2-40B4-BE49-F238E27FC236}">
                <a16:creationId xmlns:a16="http://schemas.microsoft.com/office/drawing/2014/main" xmlns="" id="{CA1C0347-C2C9-46A2-B7A6-9653B525F7DD}"/>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5938" y="246621"/>
            <a:ext cx="11150600" cy="796996"/>
          </a:xfrm>
        </p:spPr>
        <p:txBody>
          <a:bodyPr/>
          <a:lstStyle/>
          <a:p>
            <a:r>
              <a:rPr lang="en-US" sz="28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There is a lot of paper in this task here is a few:</a:t>
            </a:r>
            <a:r>
              <a:rPr lang="en-US" sz="1800" dirty="0">
                <a:effectLst/>
                <a:latin typeface="Calibri" panose="020F0502020204030204" pitchFamily="34" charset="0"/>
                <a:ea typeface="Calibri" panose="020F0502020204030204" pitchFamily="34" charset="0"/>
                <a:cs typeface="Arial" panose="020B0604020202020204" pitchFamily="34" charset="0"/>
              </a:rPr>
              <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4" name="Slide Number Placeholder 3"/>
          <p:cNvSpPr>
            <a:spLocks noGrp="1"/>
          </p:cNvSpPr>
          <p:nvPr>
            <p:ph type="sldNum" sz="quarter" idx="12"/>
          </p:nvPr>
        </p:nvSpPr>
        <p:spPr/>
        <p:txBody>
          <a:bodyPr/>
          <a:lstStyle/>
          <a:p>
            <a:r>
              <a:rPr lang="en-US" dirty="0"/>
              <a:t>9</a:t>
            </a:r>
          </a:p>
        </p:txBody>
      </p:sp>
      <p:sp>
        <p:nvSpPr>
          <p:cNvPr id="3" name="TextBox 2">
            <a:extLst>
              <a:ext uri="{FF2B5EF4-FFF2-40B4-BE49-F238E27FC236}">
                <a16:creationId xmlns:a16="http://schemas.microsoft.com/office/drawing/2014/main" xmlns="" id="{D4D25044-A8CB-61D6-57E0-F182E5510B49}"/>
              </a:ext>
            </a:extLst>
          </p:cNvPr>
          <p:cNvSpPr txBox="1"/>
          <p:nvPr/>
        </p:nvSpPr>
        <p:spPr>
          <a:xfrm>
            <a:off x="0" y="1166957"/>
            <a:ext cx="11937534" cy="4647426"/>
          </a:xfrm>
          <a:prstGeom prst="rect">
            <a:avLst/>
          </a:prstGeom>
          <a:noFill/>
        </p:spPr>
        <p:txBody>
          <a:bodyPr wrap="square">
            <a:spAutoFit/>
          </a:bodyPr>
          <a:lstStyle/>
          <a:p>
            <a:pPr marL="0" marR="0">
              <a:spcBef>
                <a:spcPts val="0"/>
              </a:spcBef>
              <a:spcAft>
                <a:spcPts val="0"/>
              </a:spcAft>
            </a:pPr>
            <a:r>
              <a:rPr lang="en-US" sz="24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1)</a:t>
            </a:r>
            <a:r>
              <a:rPr lang="en-US" sz="20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000" b="1" kern="0" dirty="0">
                <a:solidFill>
                  <a:srgbClr val="C06030"/>
                </a:solidFill>
                <a:effectLst/>
                <a:latin typeface="Georgia" panose="02040502050405020303" pitchFamily="18" charset="0"/>
                <a:ea typeface="Times New Roman" panose="02020603050405020304" pitchFamily="18" charset="0"/>
                <a:cs typeface="Arial" panose="020B0604020202020204" pitchFamily="34" charset="0"/>
              </a:rPr>
              <a:t>Pedagogical Possibilities for the N-Puzzle Problem:</a:t>
            </a:r>
            <a:endParaRPr lang="en-US" sz="2000" b="1" kern="0" dirty="0">
              <a:solidFill>
                <a:srgbClr val="1F4E79"/>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p>
          <a:p>
            <a:pPr marL="0" marR="0">
              <a:spcBef>
                <a:spcPts val="0"/>
              </a:spcBef>
              <a:spcAft>
                <a:spcPts val="0"/>
              </a:spcAft>
            </a:pP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Abstract: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In this paper we present work on a project funded by the National Science Foundation with a goal of unifying the artificial intelligence (AI) course around the theme of machine learning. Our work involves the development and testing of an adaptable framework for the presentation of core AI topics that emphasizes the relationship between AI and computer science. Several hands-on laboratory projects that can be closely integrated into an introductory AI course have been developed. We present an overview of one of the projects and describe the associated curricular materials that have been developed. The project uses machine learning as a theme to unify core AI topics in the context of the N-puzzle game. Games provide a rich framework to introduce students to search fundamentals and other core AI concepts. The paper presents several pedagogical possibilities for the N-puzzle game, the rich challenge it offers, and summarizes our experiences using it</a:t>
            </a:r>
          </a:p>
          <a:p>
            <a:pPr marL="0" marR="0">
              <a:spcBef>
                <a:spcPts val="0"/>
              </a:spcBef>
              <a:spcAft>
                <a:spcPts val="0"/>
              </a:spcAft>
            </a:pPr>
            <a:endParaRPr lang="en-US" dirty="0">
              <a:solidFill>
                <a:srgbClr val="333333"/>
              </a:solidFill>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1400" dirty="0">
              <a:solidFill>
                <a:srgbClr val="333333"/>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1400" dirty="0">
              <a:solidFill>
                <a:srgbClr val="333333"/>
              </a:solidFill>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400" dirty="0">
                <a:solidFill>
                  <a:srgbClr val="333333"/>
                </a:solidFill>
                <a:latin typeface="Arial" panose="020B0604020202020204" pitchFamily="34" charset="0"/>
                <a:ea typeface="Calibri" panose="020F0502020204030204" pitchFamily="34" charset="0"/>
                <a:cs typeface="Arial" panose="020B0604020202020204" pitchFamily="34" charset="0"/>
              </a:rPr>
              <a:t>	</a:t>
            </a:r>
            <a:r>
              <a:rPr lang="en-US" sz="1800" b="1" dirty="0">
                <a:gradFill>
                  <a:gsLst>
                    <a:gs pos="0">
                      <a:srgbClr val="006A96"/>
                    </a:gs>
                    <a:gs pos="50000">
                      <a:srgbClr val="009AD9"/>
                    </a:gs>
                    <a:gs pos="100000">
                      <a:srgbClr val="00B8FF"/>
                    </a:gs>
                  </a:gsLst>
                  <a:lin ang="18900000" scaled="0"/>
                </a:gradFill>
                <a:effectLst/>
                <a:latin typeface="Arial" panose="020B0604020202020204" pitchFamily="34" charset="0"/>
                <a:ea typeface="Times New Roman" panose="02020603050405020304" pitchFamily="18" charset="0"/>
              </a:rPr>
              <a:t>URL:</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02060"/>
                </a:solidFill>
                <a:effectLst/>
                <a:latin typeface="Arial" panose="020B0604020202020204" pitchFamily="34" charset="0"/>
                <a:ea typeface="Times New Roman" panose="02020603050405020304" pitchFamily="18" charset="0"/>
                <a:cs typeface="Arial" panose="020B0604020202020204" pitchFamily="34" charset="0"/>
                <a:hlinkClick r:id="rId3"/>
              </a:rPr>
              <a:t>https://ieeexplore.ieee.org/abstract/document/4117006</a:t>
            </a:r>
            <a:endParaRPr lang="en-US" sz="1400" dirty="0">
              <a:solidFill>
                <a:srgbClr val="333333"/>
              </a:solidFill>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8865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5EDB09-C1EB-A7AB-7667-29E4EE2821E2}"/>
              </a:ext>
            </a:extLst>
          </p:cNvPr>
          <p:cNvSpPr>
            <a:spLocks noGrp="1"/>
          </p:cNvSpPr>
          <p:nvPr>
            <p:ph type="title"/>
          </p:nvPr>
        </p:nvSpPr>
        <p:spPr>
          <a:xfrm>
            <a:off x="515938" y="246621"/>
            <a:ext cx="11150600" cy="676168"/>
          </a:xfrm>
        </p:spPr>
        <p:txBody>
          <a:bodyPr/>
          <a:lstStyle/>
          <a:p>
            <a:r>
              <a:rPr lang="en-US" sz="32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There is a lot of paper in this task here is a few:</a:t>
            </a:r>
            <a:endParaRPr lang="en-US" dirty="0"/>
          </a:p>
        </p:txBody>
      </p:sp>
      <p:sp>
        <p:nvSpPr>
          <p:cNvPr id="3" name="Slide Number Placeholder 2">
            <a:extLst>
              <a:ext uri="{FF2B5EF4-FFF2-40B4-BE49-F238E27FC236}">
                <a16:creationId xmlns:a16="http://schemas.microsoft.com/office/drawing/2014/main" xmlns="" id="{F5714DD5-B62C-DD54-05D1-D0CB57DF47D6}"/>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5" name="TextBox 4">
            <a:extLst>
              <a:ext uri="{FF2B5EF4-FFF2-40B4-BE49-F238E27FC236}">
                <a16:creationId xmlns:a16="http://schemas.microsoft.com/office/drawing/2014/main" xmlns="" id="{0B96B3A3-67D1-486C-FD83-9CEB2AA67D2F}"/>
              </a:ext>
            </a:extLst>
          </p:cNvPr>
          <p:cNvSpPr txBox="1"/>
          <p:nvPr/>
        </p:nvSpPr>
        <p:spPr>
          <a:xfrm>
            <a:off x="285226" y="922789"/>
            <a:ext cx="11660697" cy="4031873"/>
          </a:xfrm>
          <a:prstGeom prst="rect">
            <a:avLst/>
          </a:prstGeom>
          <a:noFill/>
        </p:spPr>
        <p:txBody>
          <a:bodyPr wrap="square">
            <a:spAutoFit/>
          </a:bodyPr>
          <a:lstStyle/>
          <a:p>
            <a:pPr marL="0" marR="0">
              <a:spcBef>
                <a:spcPts val="0"/>
              </a:spcBef>
              <a:spcAft>
                <a:spcPts val="0"/>
              </a:spcAft>
            </a:pPr>
            <a:r>
              <a:rPr lang="en-US" sz="1800" dirty="0">
                <a:solidFill>
                  <a:srgbClr val="1F3864"/>
                </a:solidFill>
                <a:effectLst/>
                <a:latin typeface="Arial" panose="020B0604020202020204"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24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a:t>
            </a:r>
            <a:r>
              <a:rPr lang="en-US" sz="2000" b="1" kern="0" dirty="0">
                <a:solidFill>
                  <a:srgbClr val="C0603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000" b="1" kern="0" dirty="0">
                <a:solidFill>
                  <a:srgbClr val="C06030"/>
                </a:solidFill>
                <a:effectLst/>
                <a:latin typeface="Georgia" panose="02040502050405020303" pitchFamily="18" charset="0"/>
                <a:ea typeface="Times New Roman" panose="02020603050405020304" pitchFamily="18" charset="0"/>
                <a:cs typeface="Times New Roman" panose="02020603050405020304" pitchFamily="18" charset="0"/>
              </a:rPr>
              <a:t>Experimental Comparison of Uninformed and Heuristic AI Algorithms for N Puzzle Solution:</a:t>
            </a:r>
            <a:endParaRPr lang="en-US" sz="2000" b="1" kern="0" dirty="0">
              <a:solidFill>
                <a:srgbClr val="1F4E79"/>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p>
          <a:p>
            <a:pPr marL="0" marR="0">
              <a:spcBef>
                <a:spcPts val="0"/>
              </a:spcBef>
              <a:spcAft>
                <a:spcPts val="0"/>
              </a:spcAft>
            </a:pP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Abstract: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This paper compares the performance of popular AI techniques, namely the Breadth First Search, Depth First Search, A* Search, Greedy Best First Search and the Hill Climbing Search in approaching the solution of a N-Puzzle of size 8, on a 3x3 matrix board. It looks at the complexity of each algorithm as it tries to approaches the solution in order to evaluate the operation of each technique and identify the better functioning one in various cases. The N Puzzle is used as the test scenario and an application was created to implement each of the algorithms to extract results. The paper also depicts the extent each algorithm goes through while processing the solution and hence helps to clarify the specific cases in which a technique may be preferred over another.</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r>
              <a:rPr lang="en-US" sz="1800" b="1" dirty="0">
                <a:gradFill>
                  <a:gsLst>
                    <a:gs pos="0">
                      <a:srgbClr val="006A96"/>
                    </a:gs>
                    <a:gs pos="50000">
                      <a:srgbClr val="009AD9"/>
                    </a:gs>
                    <a:gs pos="100000">
                      <a:srgbClr val="00B8FF"/>
                    </a:gs>
                  </a:gsLst>
                  <a:lin ang="18900000" scaled="0"/>
                </a:gradFill>
                <a:effectLst/>
                <a:latin typeface="Arial" panose="020B0604020202020204" pitchFamily="34" charset="0"/>
                <a:ea typeface="Times New Roman" panose="02020603050405020304" pitchFamily="18" charset="0"/>
              </a:rPr>
              <a:t>URL:</a:t>
            </a:r>
            <a:r>
              <a:rPr lang="en-US" sz="14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1F4E79"/>
                </a:solidFill>
                <a:effectLst/>
                <a:latin typeface="Arial" panose="020B0604020202020204" pitchFamily="34" charset="0"/>
                <a:ea typeface="Times New Roman" panose="02020603050405020304" pitchFamily="18" charset="0"/>
                <a:cs typeface="Arial" panose="020B0604020202020204" pitchFamily="34" charset="0"/>
                <a:hlinkClick r:id="rId2"/>
              </a:rPr>
              <a:t>https://www.academia.edu/download/32636752/185.pdf</a:t>
            </a:r>
            <a:endParaRPr lang="en-US" dirty="0"/>
          </a:p>
        </p:txBody>
      </p:sp>
    </p:spTree>
    <p:extLst>
      <p:ext uri="{BB962C8B-B14F-4D97-AF65-F5344CB8AC3E}">
        <p14:creationId xmlns:p14="http://schemas.microsoft.com/office/powerpoint/2010/main" val="281833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B0B6CB-F68F-BFDE-107E-EA9FF12F3063}"/>
              </a:ext>
            </a:extLst>
          </p:cNvPr>
          <p:cNvSpPr>
            <a:spLocks noGrp="1"/>
          </p:cNvSpPr>
          <p:nvPr>
            <p:ph type="title"/>
          </p:nvPr>
        </p:nvSpPr>
        <p:spPr/>
        <p:txBody>
          <a:bodyPr/>
          <a:lstStyle/>
          <a:p>
            <a:r>
              <a:rPr lang="en-US" sz="3200"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There is a lot of paper in this task here is a few:</a:t>
            </a:r>
            <a:endParaRPr lang="en-US" dirty="0"/>
          </a:p>
        </p:txBody>
      </p:sp>
      <p:sp>
        <p:nvSpPr>
          <p:cNvPr id="3" name="Slide Number Placeholder 2">
            <a:extLst>
              <a:ext uri="{FF2B5EF4-FFF2-40B4-BE49-F238E27FC236}">
                <a16:creationId xmlns:a16="http://schemas.microsoft.com/office/drawing/2014/main" xmlns="" id="{F2F7B7F6-EC0C-3E97-82DA-4CEC7880E73D}"/>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5" name="TextBox 4">
            <a:extLst>
              <a:ext uri="{FF2B5EF4-FFF2-40B4-BE49-F238E27FC236}">
                <a16:creationId xmlns:a16="http://schemas.microsoft.com/office/drawing/2014/main" xmlns="" id="{A821BD86-0818-3731-6126-6CEBB4C3BB9D}"/>
              </a:ext>
            </a:extLst>
          </p:cNvPr>
          <p:cNvSpPr txBox="1"/>
          <p:nvPr/>
        </p:nvSpPr>
        <p:spPr>
          <a:xfrm>
            <a:off x="453005" y="1287244"/>
            <a:ext cx="11526474" cy="4462760"/>
          </a:xfrm>
          <a:prstGeom prst="rect">
            <a:avLst/>
          </a:prstGeom>
          <a:noFill/>
        </p:spPr>
        <p:txBody>
          <a:bodyPr wrap="square">
            <a:spAutoFit/>
          </a:bodyPr>
          <a:lstStyle/>
          <a:p>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C06030"/>
                </a:solidFill>
                <a:effectLst/>
                <a:latin typeface="Georgia" panose="02040502050405020303" pitchFamily="18" charset="0"/>
                <a:ea typeface="Calibri" panose="020F0502020204030204" pitchFamily="34" charset="0"/>
                <a:cs typeface="Arial" panose="020B0604020202020204" pitchFamily="34" charset="0"/>
              </a:rPr>
              <a:t>15-Puzzle Problem Solving with the Artificial Bee Colony Algorithm    Based on Pattern Database: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Abstract: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The N-puzzle problem is one of the most classical problems in mathematics. Since the number of states in the N-puzzle is equal to the factorial of the number of tiles, traditional algorithms can only provide solutions for small-scale ones, such as 8-puzzle. Various uninformed and informed search algorithms have been applied to solve the N-puzzle, and their performances have been evaluated. Apart from traditional methods, artificial intelligence algorithms are also used for solutions. This paper introduces a new approach based on a meta-heuristic algorithm with a solving of the 15-puzzle problem. Generally, only Manhattan distance is used as the heuristic function, while in this study, a linear conflict function is used to increase the effectiveness of the heuristic function. Besides, the puzzle was divided into subsets named pattern database, and solutions were obtained for the subsets separately with the artificial bee colony (ABC) algorithm. The proposed approach reveals that the ABC algorithm is very successful in solving the 15-puzzle problem</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spcBef>
                <a:spcPts val="0"/>
              </a:spcBef>
              <a:spcAft>
                <a:spcPts val="0"/>
              </a:spcAft>
              <a:buFont typeface="Symbol" panose="05050102010706020507" pitchFamily="18" charset="2"/>
              <a:buChar char=""/>
            </a:pPr>
            <a:r>
              <a:rPr lang="en-US" sz="1800" b="1" dirty="0">
                <a:gradFill>
                  <a:gsLst>
                    <a:gs pos="0">
                      <a:srgbClr val="006A96"/>
                    </a:gs>
                    <a:gs pos="50000">
                      <a:srgbClr val="009AD9"/>
                    </a:gs>
                    <a:gs pos="100000">
                      <a:srgbClr val="00B8FF"/>
                    </a:gs>
                  </a:gsLst>
                  <a:lin ang="18900000" scaled="0"/>
                </a:gradFill>
                <a:effectLst/>
                <a:latin typeface="Arial" panose="020B0604020202020204" pitchFamily="34" charset="0"/>
                <a:ea typeface="Times New Roman" panose="02020603050405020304" pitchFamily="18" charset="0"/>
                <a:cs typeface="Arial" panose="020B0604020202020204" pitchFamily="34" charset="0"/>
              </a:rPr>
              <a:t>URL:</a:t>
            </a:r>
            <a:r>
              <a:rPr lang="en-US" sz="14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1F4E79"/>
                </a:solidFill>
                <a:effectLst/>
                <a:latin typeface="Arial" panose="020B0604020202020204" pitchFamily="34" charset="0"/>
                <a:ea typeface="Times New Roman" panose="02020603050405020304" pitchFamily="18" charset="0"/>
                <a:cs typeface="Arial" panose="020B0604020202020204" pitchFamily="34" charset="0"/>
                <a:hlinkClick r:id="rId2"/>
              </a:rPr>
              <a:t>https://pdfs.semanticscholar.org/0d26/9677cb337ff6f7647599600c077926113f67.pdf</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24970870"/>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2006/documentManagement/types"/>
    <ds:schemaRef ds:uri="71af3243-3dd4-4a8d-8c0d-dd76da1f02a5"/>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358</TotalTime>
  <Words>1206</Words>
  <Application>Microsoft Office PowerPoint</Application>
  <PresentationFormat>Widescreen</PresentationFormat>
  <Paragraphs>145</Paragraphs>
  <Slides>21</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Calibri</vt:lpstr>
      <vt:lpstr>Calibri Light</vt:lpstr>
      <vt:lpstr>Congenial Black</vt:lpstr>
      <vt:lpstr>Corbel</vt:lpstr>
      <vt:lpstr>Georgia</vt:lpstr>
      <vt:lpstr>Georgia Pro</vt:lpstr>
      <vt:lpstr>Helvetica</vt:lpstr>
      <vt:lpstr>Poppins</vt:lpstr>
      <vt:lpstr>Symbol</vt:lpstr>
      <vt:lpstr>Times New Roman</vt:lpstr>
      <vt:lpstr>Office Theme</vt:lpstr>
      <vt:lpstr>N-puzzle</vt:lpstr>
      <vt:lpstr>N-puzzle</vt:lpstr>
      <vt:lpstr>Project idea </vt:lpstr>
      <vt:lpstr> Main Functionalities: </vt:lpstr>
      <vt:lpstr>Similar applications in the market:- </vt:lpstr>
      <vt:lpstr>Comparison 02</vt:lpstr>
      <vt:lpstr>There is a lot of paper in this task here is a few: </vt:lpstr>
      <vt:lpstr>There is a lot of paper in this task here is a few:</vt:lpstr>
      <vt:lpstr>There is a lot of paper in this task here is a few:</vt:lpstr>
      <vt:lpstr>There is a lot of paper in this task here is a few:</vt:lpstr>
      <vt:lpstr>There is a lot of paper in this task here is a few:</vt:lpstr>
      <vt:lpstr>Details of the algorithm(s)/approach(es) that will be used </vt:lpstr>
      <vt:lpstr>Details of the algorithm(s)/approach(es) that will be used </vt:lpstr>
      <vt:lpstr>Advantages and Disadvantages of Best First Search: </vt:lpstr>
      <vt:lpstr>In the following this is flow chart of “Best-first search” </vt:lpstr>
      <vt:lpstr>And here how the Algorithm apply: </vt:lpstr>
      <vt:lpstr>The block diagram for all heuristic function :</vt:lpstr>
      <vt:lpstr>The block diagram for all heuristic function :</vt:lpstr>
      <vt:lpstr>The block diagram of the system:</vt:lpstr>
      <vt:lpstr>   Use case- diagram which represent the future /function from the user’s point of view: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N-puzzle</dc:title>
  <dc:creator>Mahmoud Ahmed</dc:creator>
  <cp:lastModifiedBy>Microsoft account</cp:lastModifiedBy>
  <cp:revision>9</cp:revision>
  <dcterms:created xsi:type="dcterms:W3CDTF">2022-12-06T14:55:47Z</dcterms:created>
  <dcterms:modified xsi:type="dcterms:W3CDTF">2022-12-18T14:03:20Z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